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322" r:id="rId1"/>
  </p:sldMasterIdLst>
  <p:sldIdLst>
    <p:sldId id="256" r:id="rId2"/>
    <p:sldId id="257" r:id="rId3"/>
    <p:sldId id="258" r:id="rId4"/>
    <p:sldId id="259" r:id="rId5"/>
    <p:sldId id="275" r:id="rId6"/>
    <p:sldId id="267" r:id="rId7"/>
    <p:sldId id="262" r:id="rId8"/>
    <p:sldId id="263" r:id="rId9"/>
    <p:sldId id="264" r:id="rId10"/>
    <p:sldId id="277" r:id="rId11"/>
    <p:sldId id="268" r:id="rId12"/>
    <p:sldId id="269" r:id="rId13"/>
    <p:sldId id="271" r:id="rId14"/>
    <p:sldId id="270" r:id="rId15"/>
    <p:sldId id="272" r:id="rId16"/>
    <p:sldId id="278" r:id="rId17"/>
  </p:sldIdLst>
  <p:sldSz cx="12192000" cy="6858000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59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222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5E4A27-279F-42F4-BC42-266D43B46BE8}" type="datetimeFigureOut">
              <a:rPr lang="en-NZ" smtClean="0"/>
              <a:t>6/05/2024</a:t>
            </a:fld>
            <a:endParaRPr lang="en-N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085F6-404E-4F13-9C5F-9D23F961C629}" type="slidenum">
              <a:rPr lang="en-NZ" smtClean="0"/>
              <a:t>‹#›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39219979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5E4A27-279F-42F4-BC42-266D43B46BE8}" type="datetimeFigureOut">
              <a:rPr lang="en-NZ" smtClean="0"/>
              <a:t>6/05/2024</a:t>
            </a:fld>
            <a:endParaRPr lang="en-N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085F6-404E-4F13-9C5F-9D23F961C629}" type="slidenum">
              <a:rPr lang="en-NZ" smtClean="0"/>
              <a:t>‹#›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41373833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5E4A27-279F-42F4-BC42-266D43B46BE8}" type="datetimeFigureOut">
              <a:rPr lang="en-NZ" smtClean="0"/>
              <a:t>6/05/2024</a:t>
            </a:fld>
            <a:endParaRPr lang="en-N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085F6-404E-4F13-9C5F-9D23F961C629}" type="slidenum">
              <a:rPr lang="en-NZ" smtClean="0"/>
              <a:t>‹#›</a:t>
            </a:fld>
            <a:endParaRPr lang="en-NZ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022198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5E4A27-279F-42F4-BC42-266D43B46BE8}" type="datetimeFigureOut">
              <a:rPr lang="en-NZ" smtClean="0"/>
              <a:t>6/05/2024</a:t>
            </a:fld>
            <a:endParaRPr lang="en-N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085F6-404E-4F13-9C5F-9D23F961C629}" type="slidenum">
              <a:rPr lang="en-NZ" smtClean="0"/>
              <a:t>‹#›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4229101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5E4A27-279F-42F4-BC42-266D43B46BE8}" type="datetimeFigureOut">
              <a:rPr lang="en-NZ" smtClean="0"/>
              <a:t>6/05/2024</a:t>
            </a:fld>
            <a:endParaRPr lang="en-N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085F6-404E-4F13-9C5F-9D23F961C629}" type="slidenum">
              <a:rPr lang="en-NZ" smtClean="0"/>
              <a:t>‹#›</a:t>
            </a:fld>
            <a:endParaRPr lang="en-NZ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7413896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5E4A27-279F-42F4-BC42-266D43B46BE8}" type="datetimeFigureOut">
              <a:rPr lang="en-NZ" smtClean="0"/>
              <a:t>6/05/2024</a:t>
            </a:fld>
            <a:endParaRPr lang="en-N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085F6-404E-4F13-9C5F-9D23F961C629}" type="slidenum">
              <a:rPr lang="en-NZ" smtClean="0"/>
              <a:t>‹#›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95203417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5E4A27-279F-42F4-BC42-266D43B46BE8}" type="datetimeFigureOut">
              <a:rPr lang="en-NZ" smtClean="0"/>
              <a:t>6/05/2024</a:t>
            </a:fld>
            <a:endParaRPr lang="en-N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085F6-404E-4F13-9C5F-9D23F961C629}" type="slidenum">
              <a:rPr lang="en-NZ" smtClean="0"/>
              <a:t>‹#›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6448339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5E4A27-279F-42F4-BC42-266D43B46BE8}" type="datetimeFigureOut">
              <a:rPr lang="en-NZ" smtClean="0"/>
              <a:t>6/05/2024</a:t>
            </a:fld>
            <a:endParaRPr lang="en-N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085F6-404E-4F13-9C5F-9D23F961C629}" type="slidenum">
              <a:rPr lang="en-NZ" smtClean="0"/>
              <a:t>‹#›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2548008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5E4A27-279F-42F4-BC42-266D43B46BE8}" type="datetimeFigureOut">
              <a:rPr lang="en-NZ" smtClean="0"/>
              <a:t>6/05/2024</a:t>
            </a:fld>
            <a:endParaRPr lang="en-N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085F6-404E-4F13-9C5F-9D23F961C629}" type="slidenum">
              <a:rPr lang="en-NZ" smtClean="0"/>
              <a:t>‹#›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2185398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5E4A27-279F-42F4-BC42-266D43B46BE8}" type="datetimeFigureOut">
              <a:rPr lang="en-NZ" smtClean="0"/>
              <a:t>6/05/2024</a:t>
            </a:fld>
            <a:endParaRPr lang="en-N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085F6-404E-4F13-9C5F-9D23F961C629}" type="slidenum">
              <a:rPr lang="en-NZ" smtClean="0"/>
              <a:t>‹#›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12881782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5E4A27-279F-42F4-BC42-266D43B46BE8}" type="datetimeFigureOut">
              <a:rPr lang="en-NZ" smtClean="0"/>
              <a:t>6/05/2024</a:t>
            </a:fld>
            <a:endParaRPr lang="en-NZ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085F6-404E-4F13-9C5F-9D23F961C629}" type="slidenum">
              <a:rPr lang="en-NZ" smtClean="0"/>
              <a:t>‹#›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31506739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5E4A27-279F-42F4-BC42-266D43B46BE8}" type="datetimeFigureOut">
              <a:rPr lang="en-NZ" smtClean="0"/>
              <a:t>6/05/2024</a:t>
            </a:fld>
            <a:endParaRPr lang="en-NZ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085F6-404E-4F13-9C5F-9D23F961C629}" type="slidenum">
              <a:rPr lang="en-NZ" smtClean="0"/>
              <a:t>‹#›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13088511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5E4A27-279F-42F4-BC42-266D43B46BE8}" type="datetimeFigureOut">
              <a:rPr lang="en-NZ" smtClean="0"/>
              <a:t>6/05/2024</a:t>
            </a:fld>
            <a:endParaRPr lang="en-NZ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085F6-404E-4F13-9C5F-9D23F961C629}" type="slidenum">
              <a:rPr lang="en-NZ" smtClean="0"/>
              <a:t>‹#›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24642219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5E4A27-279F-42F4-BC42-266D43B46BE8}" type="datetimeFigureOut">
              <a:rPr lang="en-NZ" smtClean="0"/>
              <a:t>6/05/2024</a:t>
            </a:fld>
            <a:endParaRPr lang="en-NZ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085F6-404E-4F13-9C5F-9D23F961C629}" type="slidenum">
              <a:rPr lang="en-NZ" smtClean="0"/>
              <a:t>‹#›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24081411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5E4A27-279F-42F4-BC42-266D43B46BE8}" type="datetimeFigureOut">
              <a:rPr lang="en-NZ" smtClean="0"/>
              <a:t>6/05/2024</a:t>
            </a:fld>
            <a:endParaRPr lang="en-NZ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085F6-404E-4F13-9C5F-9D23F961C629}" type="slidenum">
              <a:rPr lang="en-NZ" smtClean="0"/>
              <a:t>‹#›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28802602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5E4A27-279F-42F4-BC42-266D43B46BE8}" type="datetimeFigureOut">
              <a:rPr lang="en-NZ" smtClean="0"/>
              <a:t>6/05/2024</a:t>
            </a:fld>
            <a:endParaRPr lang="en-NZ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085F6-404E-4F13-9C5F-9D23F961C629}" type="slidenum">
              <a:rPr lang="en-NZ" smtClean="0"/>
              <a:t>‹#›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32055949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5E4A27-279F-42F4-BC42-266D43B46BE8}" type="datetimeFigureOut">
              <a:rPr lang="en-NZ" smtClean="0"/>
              <a:t>6/05/2024</a:t>
            </a:fld>
            <a:endParaRPr lang="en-N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N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C6F085F6-404E-4F13-9C5F-9D23F961C629}" type="slidenum">
              <a:rPr lang="en-NZ" smtClean="0"/>
              <a:t>‹#›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13809912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23" r:id="rId1"/>
    <p:sldLayoutId id="2147484324" r:id="rId2"/>
    <p:sldLayoutId id="2147484325" r:id="rId3"/>
    <p:sldLayoutId id="2147484326" r:id="rId4"/>
    <p:sldLayoutId id="2147484327" r:id="rId5"/>
    <p:sldLayoutId id="2147484328" r:id="rId6"/>
    <p:sldLayoutId id="2147484329" r:id="rId7"/>
    <p:sldLayoutId id="2147484330" r:id="rId8"/>
    <p:sldLayoutId id="2147484331" r:id="rId9"/>
    <p:sldLayoutId id="2147484332" r:id="rId10"/>
    <p:sldLayoutId id="2147484333" r:id="rId11"/>
    <p:sldLayoutId id="2147484334" r:id="rId12"/>
    <p:sldLayoutId id="2147484335" r:id="rId13"/>
    <p:sldLayoutId id="2147484336" r:id="rId14"/>
    <p:sldLayoutId id="2147484337" r:id="rId15"/>
    <p:sldLayoutId id="2147484338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9.jpeg"/><Relationship Id="rId4" Type="http://schemas.openxmlformats.org/officeDocument/2006/relationships/image" Target="../media/image7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6.jpeg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9.jpeg"/><Relationship Id="rId4" Type="http://schemas.openxmlformats.org/officeDocument/2006/relationships/image" Target="../media/image8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92.jpg"/><Relationship Id="rId4" Type="http://schemas.openxmlformats.org/officeDocument/2006/relationships/image" Target="../media/image91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1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13" Type="http://schemas.openxmlformats.org/officeDocument/2006/relationships/image" Target="../media/image26.JPG"/><Relationship Id="rId18" Type="http://schemas.openxmlformats.org/officeDocument/2006/relationships/image" Target="../media/image31.jpeg"/><Relationship Id="rId3" Type="http://schemas.openxmlformats.org/officeDocument/2006/relationships/image" Target="../media/image17.jpeg"/><Relationship Id="rId21" Type="http://schemas.openxmlformats.org/officeDocument/2006/relationships/image" Target="../media/image34.jpeg"/><Relationship Id="rId7" Type="http://schemas.openxmlformats.org/officeDocument/2006/relationships/image" Target="../media/image20.png"/><Relationship Id="rId12" Type="http://schemas.openxmlformats.org/officeDocument/2006/relationships/image" Target="../media/image25.jpeg"/><Relationship Id="rId17" Type="http://schemas.openxmlformats.org/officeDocument/2006/relationships/image" Target="../media/image30.jpeg"/><Relationship Id="rId2" Type="http://schemas.openxmlformats.org/officeDocument/2006/relationships/image" Target="../media/image16.jpeg"/><Relationship Id="rId16" Type="http://schemas.openxmlformats.org/officeDocument/2006/relationships/image" Target="../media/image29.jpeg"/><Relationship Id="rId20" Type="http://schemas.openxmlformats.org/officeDocument/2006/relationships/image" Target="../media/image33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.PNG"/><Relationship Id="rId11" Type="http://schemas.openxmlformats.org/officeDocument/2006/relationships/image" Target="../media/image24.jpeg"/><Relationship Id="rId5" Type="http://schemas.openxmlformats.org/officeDocument/2006/relationships/image" Target="../media/image19.jpeg"/><Relationship Id="rId15" Type="http://schemas.openxmlformats.org/officeDocument/2006/relationships/image" Target="../media/image28.jpeg"/><Relationship Id="rId23" Type="http://schemas.openxmlformats.org/officeDocument/2006/relationships/image" Target="../media/image36.jpeg"/><Relationship Id="rId10" Type="http://schemas.openxmlformats.org/officeDocument/2006/relationships/image" Target="../media/image23.jpeg"/><Relationship Id="rId19" Type="http://schemas.openxmlformats.org/officeDocument/2006/relationships/image" Target="../media/image32.jpeg"/><Relationship Id="rId4" Type="http://schemas.openxmlformats.org/officeDocument/2006/relationships/image" Target="../media/image18.jpeg"/><Relationship Id="rId9" Type="http://schemas.openxmlformats.org/officeDocument/2006/relationships/image" Target="../media/image22.jpeg"/><Relationship Id="rId14" Type="http://schemas.openxmlformats.org/officeDocument/2006/relationships/image" Target="../media/image27.JPG"/><Relationship Id="rId22" Type="http://schemas.openxmlformats.org/officeDocument/2006/relationships/image" Target="../media/image35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38.jpeg"/><Relationship Id="rId7" Type="http://schemas.openxmlformats.org/officeDocument/2006/relationships/image" Target="../media/image42.jpeg"/><Relationship Id="rId12" Type="http://schemas.openxmlformats.org/officeDocument/2006/relationships/image" Target="../media/image46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1.jpeg"/><Relationship Id="rId11" Type="http://schemas.openxmlformats.org/officeDocument/2006/relationships/image" Target="../media/image45.jpeg"/><Relationship Id="rId5" Type="http://schemas.openxmlformats.org/officeDocument/2006/relationships/image" Target="../media/image40.jpeg"/><Relationship Id="rId10" Type="http://schemas.openxmlformats.org/officeDocument/2006/relationships/image" Target="../media/image2.PNG"/><Relationship Id="rId4" Type="http://schemas.openxmlformats.org/officeDocument/2006/relationships/image" Target="../media/image39.jpeg"/><Relationship Id="rId9" Type="http://schemas.openxmlformats.org/officeDocument/2006/relationships/image" Target="../media/image44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image" Target="../media/image2.PNG"/><Relationship Id="rId7" Type="http://schemas.openxmlformats.org/officeDocument/2006/relationships/image" Target="../media/image51.jpeg"/><Relationship Id="rId12" Type="http://schemas.openxmlformats.org/officeDocument/2006/relationships/image" Target="../media/image56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0.jpeg"/><Relationship Id="rId11" Type="http://schemas.openxmlformats.org/officeDocument/2006/relationships/image" Target="../media/image55.png"/><Relationship Id="rId5" Type="http://schemas.openxmlformats.org/officeDocument/2006/relationships/image" Target="../media/image49.jpeg"/><Relationship Id="rId10" Type="http://schemas.openxmlformats.org/officeDocument/2006/relationships/image" Target="../media/image54.png"/><Relationship Id="rId4" Type="http://schemas.openxmlformats.org/officeDocument/2006/relationships/image" Target="../media/image48.jpeg"/><Relationship Id="rId9" Type="http://schemas.openxmlformats.org/officeDocument/2006/relationships/image" Target="../media/image5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13" Type="http://schemas.openxmlformats.org/officeDocument/2006/relationships/image" Target="../media/image68.png"/><Relationship Id="rId3" Type="http://schemas.openxmlformats.org/officeDocument/2006/relationships/image" Target="../media/image58.png"/><Relationship Id="rId7" Type="http://schemas.openxmlformats.org/officeDocument/2006/relationships/image" Target="../media/image62.jpeg"/><Relationship Id="rId12" Type="http://schemas.openxmlformats.org/officeDocument/2006/relationships/image" Target="../media/image67.png"/><Relationship Id="rId17" Type="http://schemas.openxmlformats.org/officeDocument/2006/relationships/image" Target="../media/image71.jpeg"/><Relationship Id="rId2" Type="http://schemas.openxmlformats.org/officeDocument/2006/relationships/image" Target="../media/image57.jpeg"/><Relationship Id="rId16" Type="http://schemas.openxmlformats.org/officeDocument/2006/relationships/image" Target="../media/image70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1.png"/><Relationship Id="rId11" Type="http://schemas.openxmlformats.org/officeDocument/2006/relationships/image" Target="../media/image66.jpeg"/><Relationship Id="rId5" Type="http://schemas.openxmlformats.org/officeDocument/2006/relationships/image" Target="../media/image60.png"/><Relationship Id="rId15" Type="http://schemas.openxmlformats.org/officeDocument/2006/relationships/image" Target="../media/image69.jpeg"/><Relationship Id="rId10" Type="http://schemas.openxmlformats.org/officeDocument/2006/relationships/image" Target="../media/image65.jpeg"/><Relationship Id="rId4" Type="http://schemas.openxmlformats.org/officeDocument/2006/relationships/image" Target="../media/image59.png"/><Relationship Id="rId9" Type="http://schemas.openxmlformats.org/officeDocument/2006/relationships/image" Target="../media/image64.jpeg"/><Relationship Id="rId1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jpeg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NZ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1600"/>
            <a:ext cx="9575800" cy="69596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57176" y="653143"/>
            <a:ext cx="6572250" cy="286232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>
                <a:rot lat="0" lon="0" rev="1200000"/>
              </a:lightRig>
            </a:scene3d>
            <a:sp3d extrusionH="12700" contourW="12700">
              <a:bevelT w="19050"/>
              <a:bevelB w="19050"/>
            </a:sp3d>
          </a:bodyPr>
          <a:lstStyle/>
          <a:p>
            <a:r>
              <a:rPr lang="en-US" sz="6000" dirty="0" smtClean="0">
                <a:ln w="0"/>
                <a:solidFill>
                  <a:schemeClr val="accent4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uhaus 93" panose="04030905020B02020C02" pitchFamily="82" charset="0"/>
              </a:rPr>
              <a:t>Haere Mai &amp; Welcome to the </a:t>
            </a:r>
          </a:p>
          <a:p>
            <a:r>
              <a:rPr lang="en-US" sz="6000" dirty="0" smtClean="0">
                <a:ln w="0"/>
                <a:solidFill>
                  <a:schemeClr val="accent4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uhaus 93" panose="04030905020B02020C02" pitchFamily="82" charset="0"/>
              </a:rPr>
              <a:t>Wellington Region</a:t>
            </a:r>
            <a:endParaRPr lang="en-US" sz="6000" b="0" cap="none" spc="0" dirty="0">
              <a:ln w="0"/>
              <a:solidFill>
                <a:schemeClr val="accent4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uhaus 93" panose="04030905020B02020C02" pitchFamily="8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 flipH="1">
            <a:off x="478970" y="279400"/>
            <a:ext cx="22261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dirty="0" smtClean="0"/>
              <a:t>8</a:t>
            </a:r>
            <a:r>
              <a:rPr lang="en-NZ" baseline="30000" dirty="0" smtClean="0"/>
              <a:t>th</a:t>
            </a:r>
            <a:r>
              <a:rPr lang="en-NZ" dirty="0" smtClean="0"/>
              <a:t> May, 2024</a:t>
            </a:r>
            <a:endParaRPr lang="en-NZ" dirty="0"/>
          </a:p>
        </p:txBody>
      </p:sp>
      <p:sp>
        <p:nvSpPr>
          <p:cNvPr id="7" name="TextBox 6"/>
          <p:cNvSpPr txBox="1"/>
          <p:nvPr/>
        </p:nvSpPr>
        <p:spPr>
          <a:xfrm flipH="1">
            <a:off x="478970" y="5617029"/>
            <a:ext cx="43343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dirty="0" smtClean="0"/>
              <a:t>Wellington Regional, Kenepuru Community, Hutt Valley and Wairarapa Hospitals</a:t>
            </a:r>
            <a:endParaRPr lang="en-NZ" dirty="0"/>
          </a:p>
        </p:txBody>
      </p:sp>
      <p:sp>
        <p:nvSpPr>
          <p:cNvPr id="8" name="TextBox 7"/>
          <p:cNvSpPr txBox="1"/>
          <p:nvPr/>
        </p:nvSpPr>
        <p:spPr>
          <a:xfrm>
            <a:off x="4483100" y="4597400"/>
            <a:ext cx="5092700" cy="1638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NZ" sz="3200" b="1" dirty="0" smtClean="0">
                <a:ln>
                  <a:solidFill>
                    <a:srgbClr val="000000"/>
                  </a:solidFill>
                </a:ln>
                <a:solidFill>
                  <a:schemeClr val="accent4"/>
                </a:solidFill>
              </a:rPr>
              <a:t>HEALTH NEW ZEALAND</a:t>
            </a:r>
          </a:p>
          <a:p>
            <a:pPr algn="r"/>
            <a:r>
              <a:rPr lang="en-NZ" sz="3200" b="1" dirty="0" smtClean="0">
                <a:ln>
                  <a:solidFill>
                    <a:srgbClr val="000000"/>
                  </a:solidFill>
                </a:ln>
                <a:solidFill>
                  <a:schemeClr val="accent4"/>
                </a:solidFill>
              </a:rPr>
              <a:t>Te Whatu Ora</a:t>
            </a:r>
          </a:p>
          <a:p>
            <a:pPr algn="r"/>
            <a:r>
              <a:rPr lang="en-NZ" b="1" dirty="0" smtClean="0">
                <a:ln>
                  <a:solidFill>
                    <a:srgbClr val="000000"/>
                  </a:solidFill>
                </a:ln>
                <a:solidFill>
                  <a:schemeClr val="accent4"/>
                </a:solidFill>
              </a:rPr>
              <a:t>Capital, Coast, Hutt Valley and Wairarapa</a:t>
            </a:r>
          </a:p>
          <a:p>
            <a:pPr algn="r"/>
            <a:endParaRPr lang="en-NZ" sz="1600" b="1" dirty="0">
              <a:ln>
                <a:solidFill>
                  <a:srgbClr val="000000"/>
                </a:solidFill>
              </a:ln>
              <a:solidFill>
                <a:schemeClr val="accent4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433778" y="2142021"/>
            <a:ext cx="6900241" cy="2616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627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5313" y="352425"/>
            <a:ext cx="9682737" cy="633412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7650" y="419100"/>
            <a:ext cx="11125200" cy="4505325"/>
          </a:xfrm>
        </p:spPr>
        <p:txBody>
          <a:bodyPr>
            <a:noAutofit/>
          </a:bodyPr>
          <a:lstStyle/>
          <a:p>
            <a:pPr algn="ctr"/>
            <a:r>
              <a:rPr lang="en-US" sz="7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uhaus 93" panose="04030905020B02020C02" pitchFamily="82" charset="0"/>
              </a:rPr>
              <a:t>Meet PGY1</a:t>
            </a:r>
            <a:r>
              <a:rPr lang="en-US" sz="7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uhaus 93" panose="04030905020B02020C02" pitchFamily="82" charset="0"/>
              </a:rPr>
              <a:t/>
            </a:r>
            <a:br>
              <a:rPr lang="en-US" sz="7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uhaus 93" panose="04030905020B02020C02" pitchFamily="82" charset="0"/>
              </a:rPr>
            </a:br>
            <a:r>
              <a:rPr lang="en-US" sz="7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uhaus 93" panose="04030905020B02020C02" pitchFamily="82" charset="0"/>
              </a:rPr>
              <a:t> Dr.</a:t>
            </a:r>
            <a:r>
              <a:rPr lang="en-US" sz="7200" dirty="0" smtClean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uhaus 93" panose="04030905020B02020C02" pitchFamily="82" charset="0"/>
              </a:rPr>
              <a:t>Riki </a:t>
            </a:r>
            <a:r>
              <a:rPr lang="en-US" sz="7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uhaus 93" panose="04030905020B02020C02" pitchFamily="82" charset="0"/>
              </a:rPr>
              <a:t>Seo </a:t>
            </a:r>
            <a:r>
              <a:rPr lang="en-US" sz="5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uhaus 93" panose="04030905020B02020C02" pitchFamily="82" charset="0"/>
              </a:rPr>
              <a:t/>
            </a:r>
            <a:br>
              <a:rPr lang="en-US" sz="5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uhaus 93" panose="04030905020B02020C02" pitchFamily="82" charset="0"/>
              </a:rPr>
            </a:br>
            <a:r>
              <a:rPr lang="en-US" sz="7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uhaus 93" panose="04030905020B02020C02" pitchFamily="82" charset="0"/>
              </a:rPr>
              <a:t>&amp;</a:t>
            </a:r>
            <a:r>
              <a:rPr lang="en-US" sz="5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uhaus 93" panose="04030905020B02020C02" pitchFamily="82" charset="0"/>
              </a:rPr>
              <a:t/>
            </a:r>
            <a:br>
              <a:rPr lang="en-US" sz="5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uhaus 93" panose="04030905020B02020C02" pitchFamily="82" charset="0"/>
              </a:rPr>
            </a:br>
            <a:r>
              <a:rPr lang="en-US" sz="7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uhaus 93" panose="04030905020B02020C02" pitchFamily="82" charset="0"/>
              </a:rPr>
              <a:t>PGY2 </a:t>
            </a:r>
            <a:r>
              <a:rPr lang="en-US" sz="7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uhaus 93" panose="04030905020B02020C02" pitchFamily="82" charset="0"/>
              </a:rPr>
              <a:t/>
            </a:r>
            <a:br>
              <a:rPr lang="en-US" sz="7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uhaus 93" panose="04030905020B02020C02" pitchFamily="82" charset="0"/>
              </a:rPr>
            </a:br>
            <a:r>
              <a:rPr lang="en-US" sz="7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uhaus 93" panose="04030905020B02020C02" pitchFamily="82" charset="0"/>
              </a:rPr>
              <a:t>Dr </a:t>
            </a:r>
            <a:r>
              <a:rPr lang="en-US" sz="7200" dirty="0" smtClean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uhaus 93" panose="04030905020B02020C02" pitchFamily="82" charset="0"/>
              </a:rPr>
              <a:t>Rosie</a:t>
            </a:r>
            <a:r>
              <a:rPr lang="en-US" sz="7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uhaus 93" panose="04030905020B02020C02" pitchFamily="82" charset="0"/>
              </a:rPr>
              <a:t> Schulz</a:t>
            </a:r>
            <a:br>
              <a:rPr lang="en-US" sz="7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uhaus 93" panose="04030905020B02020C02" pitchFamily="82" charset="0"/>
              </a:rPr>
            </a:br>
            <a:r>
              <a:rPr lang="en-US" sz="3200" dirty="0" smtClean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uhaus 93" panose="04030905020B02020C02" pitchFamily="82" charset="0"/>
              </a:rPr>
              <a:t>(video to follow)</a:t>
            </a:r>
            <a:endParaRPr lang="en-NZ" sz="3200" dirty="0"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uhaus 93" panose="04030905020B02020C02" pitchFamily="82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2842847" y="2842847"/>
            <a:ext cx="6858001" cy="1172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062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3280178" y="3154489"/>
            <a:ext cx="6858001" cy="54902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433945" y="-103544"/>
            <a:ext cx="824345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7200" dirty="0" smtClean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uhaus 93" panose="04030905020B02020C02" pitchFamily="82" charset="0"/>
              </a:rPr>
              <a:t>RUN </a:t>
            </a:r>
            <a:r>
              <a:rPr lang="en-US" sz="7200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uhaus 93" panose="04030905020B02020C02" pitchFamily="82" charset="0"/>
              </a:rPr>
              <a:t>Options</a:t>
            </a:r>
            <a:endParaRPr lang="en-NZ" sz="7200" dirty="0">
              <a:solidFill>
                <a:schemeClr val="accent1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119745" y="955964"/>
            <a:ext cx="172376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Bauhaus 93" panose="04030905020B02020C02" pitchFamily="82" charset="0"/>
              </a:rPr>
              <a:t>1</a:t>
            </a:r>
            <a:r>
              <a:rPr lang="en-US" sz="3200" b="1" baseline="30000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Bauhaus 93" panose="04030905020B02020C02" pitchFamily="82" charset="0"/>
              </a:rPr>
              <a:t>st</a:t>
            </a:r>
            <a:r>
              <a:rPr lang="en-US" sz="3200" b="1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Bauhaus 93" panose="04030905020B02020C02" pitchFamily="82" charset="0"/>
              </a:rPr>
              <a:t> YEAR</a:t>
            </a:r>
            <a:endParaRPr lang="en-NZ" sz="3200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048502" y="955964"/>
            <a:ext cx="262889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Bauhaus 93" panose="04030905020B02020C02" pitchFamily="82" charset="0"/>
              </a:rPr>
              <a:t>2</a:t>
            </a:r>
            <a:r>
              <a:rPr lang="en-US" sz="3200" b="1" baseline="30000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Bauhaus 93" panose="04030905020B02020C02" pitchFamily="82" charset="0"/>
              </a:rPr>
              <a:t>ND</a:t>
            </a:r>
            <a:r>
              <a:rPr lang="en-US" sz="3200" b="1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Bauhaus 93" panose="04030905020B02020C02" pitchFamily="82" charset="0"/>
              </a:rPr>
              <a:t> YEAR</a:t>
            </a:r>
            <a:endParaRPr lang="en-NZ" sz="32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334" y="4980589"/>
            <a:ext cx="3607508" cy="187741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9624" y="4967213"/>
            <a:ext cx="4074576" cy="1877029"/>
          </a:xfrm>
          <a:prstGeom prst="rect">
            <a:avLst/>
          </a:prstGeom>
        </p:spPr>
      </p:pic>
      <p:sp>
        <p:nvSpPr>
          <p:cNvPr id="18" name="Title 17"/>
          <p:cNvSpPr>
            <a:spLocks noGrp="1"/>
          </p:cNvSpPr>
          <p:nvPr>
            <p:ph type="title"/>
          </p:nvPr>
        </p:nvSpPr>
        <p:spPr>
          <a:xfrm>
            <a:off x="5088113" y="1955800"/>
            <a:ext cx="4165953" cy="2743058"/>
          </a:xfrm>
        </p:spPr>
        <p:txBody>
          <a:bodyPr>
            <a:normAutofit/>
          </a:bodyPr>
          <a:lstStyle/>
          <a:p>
            <a:r>
              <a:rPr lang="en-NZ" sz="1200" dirty="0"/>
              <a:t/>
            </a:r>
            <a:br>
              <a:rPr lang="en-NZ" sz="1200" dirty="0"/>
            </a:br>
            <a:r>
              <a:rPr lang="en-US" sz="1200" dirty="0" smtClean="0"/>
              <a:t/>
            </a:r>
            <a:br>
              <a:rPr lang="en-US" sz="1200" dirty="0" smtClean="0"/>
            </a:br>
            <a:r>
              <a:rPr lang="en-US" sz="1200" dirty="0" smtClean="0"/>
              <a:t/>
            </a:r>
            <a:br>
              <a:rPr lang="en-US" sz="1200" dirty="0" smtClean="0"/>
            </a:br>
            <a:endParaRPr lang="en-NZ" sz="1200" dirty="0"/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638235" y="1486447"/>
            <a:ext cx="2164601" cy="4554914"/>
          </a:xfrm>
        </p:spPr>
        <p:txBody>
          <a:bodyPr>
            <a:normAutofit/>
          </a:bodyPr>
          <a:lstStyle/>
          <a:p>
            <a:r>
              <a:rPr lang="en-US" sz="1200" b="1" dirty="0" smtClean="0"/>
              <a:t>Cardiology</a:t>
            </a:r>
          </a:p>
          <a:p>
            <a:r>
              <a:rPr lang="en-US" sz="1200" b="1" dirty="0" smtClean="0"/>
              <a:t>Cardiothoracic</a:t>
            </a:r>
          </a:p>
          <a:p>
            <a:r>
              <a:rPr lang="en-US" sz="1200" b="1" dirty="0" smtClean="0"/>
              <a:t>ENT</a:t>
            </a:r>
          </a:p>
          <a:p>
            <a:r>
              <a:rPr lang="en-US" sz="1200" b="1" dirty="0" smtClean="0"/>
              <a:t>Gastroenterology</a:t>
            </a:r>
          </a:p>
          <a:p>
            <a:r>
              <a:rPr lang="en-US" sz="1200" b="1" dirty="0" smtClean="0"/>
              <a:t>Medicine</a:t>
            </a:r>
          </a:p>
          <a:p>
            <a:r>
              <a:rPr lang="en-US" sz="1200" b="1" dirty="0" smtClean="0"/>
              <a:t>Neurosurgery</a:t>
            </a:r>
          </a:p>
          <a:p>
            <a:r>
              <a:rPr lang="en-US" sz="1200" b="1" dirty="0" smtClean="0"/>
              <a:t>Obstetrics &amp; </a:t>
            </a:r>
            <a:r>
              <a:rPr lang="en-US" sz="1200" b="1" dirty="0" err="1" smtClean="0"/>
              <a:t>Gynaecology</a:t>
            </a:r>
            <a:endParaRPr lang="en-US" sz="1200" b="1" dirty="0" smtClean="0"/>
          </a:p>
          <a:p>
            <a:r>
              <a:rPr lang="en-US" sz="1200" b="1" dirty="0" err="1" smtClean="0"/>
              <a:t>Orthopaedics</a:t>
            </a:r>
            <a:endParaRPr lang="en-US" sz="1200" b="1" dirty="0" smtClean="0"/>
          </a:p>
          <a:p>
            <a:r>
              <a:rPr lang="en-US" sz="1200" b="1" dirty="0" smtClean="0"/>
              <a:t>Plastics</a:t>
            </a:r>
          </a:p>
          <a:p>
            <a:r>
              <a:rPr lang="en-US" sz="1200" b="1" dirty="0"/>
              <a:t>Psychiatry</a:t>
            </a:r>
          </a:p>
          <a:p>
            <a:endParaRPr lang="en-NZ" sz="1000" dirty="0"/>
          </a:p>
        </p:txBody>
      </p:sp>
      <p:sp>
        <p:nvSpPr>
          <p:cNvPr id="15" name="Content Placeholder 14"/>
          <p:cNvSpPr>
            <a:spLocks noGrp="1"/>
          </p:cNvSpPr>
          <p:nvPr>
            <p:ph sz="half" idx="2"/>
          </p:nvPr>
        </p:nvSpPr>
        <p:spPr>
          <a:xfrm>
            <a:off x="2802836" y="1486446"/>
            <a:ext cx="2400946" cy="4554917"/>
          </a:xfrm>
        </p:spPr>
        <p:txBody>
          <a:bodyPr>
            <a:normAutofit/>
          </a:bodyPr>
          <a:lstStyle/>
          <a:p>
            <a:r>
              <a:rPr lang="en-US" sz="1200" b="1" dirty="0" smtClean="0"/>
              <a:t>Rehabilitation</a:t>
            </a:r>
          </a:p>
          <a:p>
            <a:r>
              <a:rPr lang="en-US" sz="1200" b="1" dirty="0" smtClean="0"/>
              <a:t>Renal</a:t>
            </a:r>
          </a:p>
          <a:p>
            <a:r>
              <a:rPr lang="en-US" sz="1200" b="1" dirty="0" smtClean="0"/>
              <a:t>Respiratory</a:t>
            </a:r>
          </a:p>
          <a:p>
            <a:r>
              <a:rPr lang="en-US" sz="1200" b="1" dirty="0" smtClean="0"/>
              <a:t>Stroke/Rehab</a:t>
            </a:r>
          </a:p>
          <a:p>
            <a:r>
              <a:rPr lang="en-US" sz="1200" b="1" dirty="0" smtClean="0"/>
              <a:t>Surgery 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sz="1200" b="1" dirty="0" smtClean="0">
                <a:solidFill>
                  <a:schemeClr val="accent1"/>
                </a:solidFill>
              </a:rPr>
              <a:t>         </a:t>
            </a:r>
            <a:r>
              <a:rPr lang="en-US" sz="1200" b="1" i="1" dirty="0" smtClean="0">
                <a:solidFill>
                  <a:schemeClr val="accent1"/>
                </a:solidFill>
              </a:rPr>
              <a:t>Upper GI/HPB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sz="1200" b="1" i="1" dirty="0" smtClean="0">
                <a:solidFill>
                  <a:schemeClr val="accent1"/>
                </a:solidFill>
              </a:rPr>
              <a:t>         Gen/Colorectal</a:t>
            </a:r>
          </a:p>
          <a:p>
            <a:r>
              <a:rPr lang="en-US" sz="1200" b="1" dirty="0" smtClean="0"/>
              <a:t>Urology</a:t>
            </a:r>
          </a:p>
          <a:p>
            <a:r>
              <a:rPr lang="en-US" sz="1200" b="1" dirty="0" smtClean="0"/>
              <a:t>Vascular Surgery</a:t>
            </a:r>
            <a:endParaRPr lang="en-NZ" sz="1200" b="1" dirty="0"/>
          </a:p>
        </p:txBody>
      </p:sp>
      <p:sp>
        <p:nvSpPr>
          <p:cNvPr id="19" name="Content Placeholder 13"/>
          <p:cNvSpPr txBox="1">
            <a:spLocks/>
          </p:cNvSpPr>
          <p:nvPr/>
        </p:nvSpPr>
        <p:spPr>
          <a:xfrm>
            <a:off x="5539923" y="1486447"/>
            <a:ext cx="3063749" cy="32124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1200" b="1" dirty="0" err="1" smtClean="0"/>
              <a:t>Anaesthetics</a:t>
            </a:r>
            <a:endParaRPr lang="en-US" sz="1200" b="1" dirty="0" smtClean="0"/>
          </a:p>
          <a:p>
            <a:pPr algn="just"/>
            <a:r>
              <a:rPr lang="en-US" sz="1200" b="1" dirty="0" smtClean="0"/>
              <a:t>Community-based attachments: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sz="1200" b="1" i="1" dirty="0" smtClean="0"/>
              <a:t>      </a:t>
            </a:r>
            <a:r>
              <a:rPr lang="en-US" sz="1200" b="1" i="1" dirty="0" smtClean="0">
                <a:solidFill>
                  <a:schemeClr val="accent4"/>
                </a:solidFill>
              </a:rPr>
              <a:t>Palliative care/Hospice      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sz="1200" b="1" i="1" dirty="0" smtClean="0">
                <a:solidFill>
                  <a:schemeClr val="accent4"/>
                </a:solidFill>
              </a:rPr>
              <a:t>      Public Health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sz="1200" b="1" i="1" dirty="0" smtClean="0">
                <a:solidFill>
                  <a:schemeClr val="accent4"/>
                </a:solidFill>
              </a:rPr>
              <a:t>      GP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sz="1200" b="1" i="1" dirty="0" smtClean="0">
                <a:solidFill>
                  <a:schemeClr val="accent4"/>
                </a:solidFill>
              </a:rPr>
              <a:t>      Community </a:t>
            </a:r>
            <a:r>
              <a:rPr lang="en-US" sz="1200" b="1" i="1" dirty="0">
                <a:solidFill>
                  <a:schemeClr val="accent4"/>
                </a:solidFill>
              </a:rPr>
              <a:t>Geriatrics</a:t>
            </a:r>
            <a:r>
              <a:rPr lang="en-US" sz="1200" b="1" i="1" dirty="0" smtClean="0">
                <a:solidFill>
                  <a:schemeClr val="accent4"/>
                </a:solidFill>
              </a:rPr>
              <a:t> 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sz="1200" b="1" i="1" dirty="0" smtClean="0">
                <a:solidFill>
                  <a:schemeClr val="accent4"/>
                </a:solidFill>
              </a:rPr>
              <a:t>      Addictions</a:t>
            </a:r>
          </a:p>
          <a:p>
            <a:pPr algn="just"/>
            <a:r>
              <a:rPr lang="en-US" sz="1200" b="1" dirty="0" smtClean="0"/>
              <a:t>ED</a:t>
            </a:r>
          </a:p>
          <a:p>
            <a:pPr algn="just"/>
            <a:r>
              <a:rPr lang="en-US" sz="1200" b="1" dirty="0" err="1" smtClean="0"/>
              <a:t>Haematology</a:t>
            </a:r>
            <a:endParaRPr lang="en-US" sz="1200" b="1" dirty="0" smtClean="0"/>
          </a:p>
        </p:txBody>
      </p:sp>
      <p:sp>
        <p:nvSpPr>
          <p:cNvPr id="20" name="Content Placeholder 13"/>
          <p:cNvSpPr txBox="1">
            <a:spLocks/>
          </p:cNvSpPr>
          <p:nvPr/>
        </p:nvSpPr>
        <p:spPr>
          <a:xfrm>
            <a:off x="8204201" y="1486446"/>
            <a:ext cx="2734732" cy="47073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/>
              <a:t>ICU</a:t>
            </a:r>
          </a:p>
          <a:p>
            <a:r>
              <a:rPr lang="en-US" sz="1200" b="1" dirty="0"/>
              <a:t>Neurology</a:t>
            </a:r>
          </a:p>
          <a:p>
            <a:r>
              <a:rPr lang="en-US" sz="1200" b="1" dirty="0" smtClean="0"/>
              <a:t>Oncology</a:t>
            </a:r>
          </a:p>
          <a:p>
            <a:r>
              <a:rPr lang="en-US" sz="1200" b="1" dirty="0" smtClean="0"/>
              <a:t>Obstetrics </a:t>
            </a:r>
            <a:r>
              <a:rPr lang="en-US" sz="1200" b="1" dirty="0"/>
              <a:t>&amp; </a:t>
            </a:r>
            <a:r>
              <a:rPr lang="en-US" sz="1200" b="1" dirty="0" err="1"/>
              <a:t>Gynaecology</a:t>
            </a:r>
            <a:r>
              <a:rPr lang="en-US" sz="1200" b="1" dirty="0"/>
              <a:t>: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sz="1200" b="1" dirty="0"/>
              <a:t>        </a:t>
            </a:r>
            <a:r>
              <a:rPr lang="en-US" sz="1200" b="1" i="1" dirty="0" smtClean="0">
                <a:solidFill>
                  <a:schemeClr val="accent4"/>
                </a:solidFill>
              </a:rPr>
              <a:t>Diploma </a:t>
            </a:r>
            <a:r>
              <a:rPr lang="en-US" sz="1200" b="1" i="1" dirty="0">
                <a:solidFill>
                  <a:schemeClr val="accent4"/>
                </a:solidFill>
              </a:rPr>
              <a:t>option</a:t>
            </a:r>
          </a:p>
          <a:p>
            <a:r>
              <a:rPr lang="en-US" sz="1200" b="1" dirty="0" smtClean="0"/>
              <a:t>Paediatrics: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sz="1200" b="1" dirty="0"/>
              <a:t> </a:t>
            </a:r>
            <a:r>
              <a:rPr lang="en-US" sz="1200" b="1" dirty="0" smtClean="0"/>
              <a:t>       </a:t>
            </a:r>
            <a:r>
              <a:rPr lang="en-US" sz="1200" b="1" i="1" dirty="0" smtClean="0">
                <a:solidFill>
                  <a:schemeClr val="accent4"/>
                </a:solidFill>
              </a:rPr>
              <a:t>Diploma option</a:t>
            </a:r>
          </a:p>
          <a:p>
            <a:r>
              <a:rPr lang="en-US" sz="1200" b="1" dirty="0" smtClean="0"/>
              <a:t>Psychiatry</a:t>
            </a:r>
          </a:p>
          <a:p>
            <a:r>
              <a:rPr lang="en-US" sz="1200" b="1" dirty="0" smtClean="0"/>
              <a:t>Reliever runs</a:t>
            </a:r>
          </a:p>
          <a:p>
            <a:r>
              <a:rPr lang="en-US" sz="1200" b="1" dirty="0" smtClean="0"/>
              <a:t>Rheumatology</a:t>
            </a:r>
            <a:endParaRPr lang="en-NZ" sz="1200" b="1" dirty="0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1475" y="4980589"/>
            <a:ext cx="3813157" cy="1877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966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743" y="-113904"/>
            <a:ext cx="8598259" cy="975107"/>
          </a:xfrm>
        </p:spPr>
        <p:txBody>
          <a:bodyPr>
            <a:no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uhaus 93" panose="04030905020B02020C02" pitchFamily="82" charset="0"/>
              </a:rPr>
              <a:t>Weekly </a:t>
            </a:r>
            <a:r>
              <a:rPr lang="en-US" sz="6000" dirty="0" smtClean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uhaus 93" panose="04030905020B02020C02" pitchFamily="82" charset="0"/>
              </a:rPr>
              <a:t>Teaching</a:t>
            </a:r>
            <a:endParaRPr lang="en-NZ" sz="6000" dirty="0"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uhaus 93" panose="04030905020B02020C02" pitchFamily="82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4" y="702574"/>
            <a:ext cx="9639831" cy="395839"/>
          </a:xfrm>
        </p:spPr>
        <p:txBody>
          <a:bodyPr/>
          <a:lstStyle/>
          <a:p>
            <a:r>
              <a:rPr lang="en-US" sz="1050" dirty="0" smtClean="0"/>
              <a:t>Protected teaching time is provided weekly at all hospitals. Zoom option is available, if you’re unable to attend in person as you are working off-site</a:t>
            </a:r>
            <a:endParaRPr lang="en-NZ" sz="1050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3204458" y="3204458"/>
            <a:ext cx="6858000" cy="449084"/>
          </a:xfrm>
        </p:spPr>
      </p:pic>
      <p:sp>
        <p:nvSpPr>
          <p:cNvPr id="9" name="Rectangle 8"/>
          <p:cNvSpPr/>
          <p:nvPr/>
        </p:nvSpPr>
        <p:spPr>
          <a:xfrm>
            <a:off x="675744" y="1128284"/>
            <a:ext cx="9830331" cy="5770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ts val="5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050" dirty="0">
                <a:latin typeface="Calibri" panose="020F050202020403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Weekly</a:t>
            </a:r>
            <a:r>
              <a:rPr lang="en-US" sz="1050" spc="-30" dirty="0">
                <a:latin typeface="Calibri" panose="020F050202020403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 </a:t>
            </a:r>
            <a:r>
              <a:rPr lang="en-US" sz="1050" dirty="0">
                <a:latin typeface="Calibri" panose="020F050202020403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teaching</a:t>
            </a:r>
            <a:r>
              <a:rPr lang="en-US" sz="1050" spc="-25" dirty="0">
                <a:latin typeface="Calibri" panose="020F050202020403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 </a:t>
            </a:r>
            <a:r>
              <a:rPr lang="en-US" sz="1050" dirty="0">
                <a:latin typeface="Calibri" panose="020F050202020403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session</a:t>
            </a:r>
            <a:r>
              <a:rPr lang="en-US" sz="1050" spc="-40" dirty="0">
                <a:latin typeface="Calibri" panose="020F050202020403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 </a:t>
            </a:r>
            <a:r>
              <a:rPr lang="en-US" sz="1050" dirty="0">
                <a:latin typeface="Calibri" panose="020F050202020403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on</a:t>
            </a:r>
            <a:r>
              <a:rPr lang="en-US" sz="1050" spc="-25" dirty="0">
                <a:latin typeface="Calibri" panose="020F050202020403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 </a:t>
            </a:r>
            <a:r>
              <a:rPr lang="en-US" sz="1050" dirty="0">
                <a:latin typeface="Calibri" panose="020F050202020403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a</a:t>
            </a:r>
            <a:r>
              <a:rPr lang="en-US" sz="1050" spc="-20" dirty="0">
                <a:latin typeface="Calibri" panose="020F050202020403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 </a:t>
            </a:r>
            <a:r>
              <a:rPr lang="en-US" sz="1050" dirty="0">
                <a:latin typeface="Calibri" panose="020F050202020403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Tuesday</a:t>
            </a:r>
            <a:r>
              <a:rPr lang="en-US" sz="1050" spc="-20" dirty="0">
                <a:latin typeface="Calibri" panose="020F050202020403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 </a:t>
            </a:r>
            <a:r>
              <a:rPr lang="en-US" sz="1050" dirty="0">
                <a:latin typeface="Calibri" panose="020F050202020403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afternoon for </a:t>
            </a:r>
            <a:r>
              <a:rPr lang="en-US" sz="1050" b="1" dirty="0">
                <a:latin typeface="Calibri" panose="020F050202020403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Wellington, Kenepuru, Hutt &amp; </a:t>
            </a:r>
            <a:r>
              <a:rPr lang="en-US" sz="1050" b="1" dirty="0" err="1">
                <a:latin typeface="Calibri" panose="020F050202020403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Wairarapa</a:t>
            </a:r>
            <a:r>
              <a:rPr lang="en-US" sz="1050" b="1" dirty="0">
                <a:latin typeface="Calibri" panose="020F050202020403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:</a:t>
            </a:r>
            <a:r>
              <a:rPr lang="en-US" sz="1050" b="1" spc="-20" dirty="0">
                <a:latin typeface="Calibri" panose="020F050202020403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 </a:t>
            </a:r>
            <a:r>
              <a:rPr lang="en-US" sz="1050" b="1" dirty="0">
                <a:latin typeface="Calibri" panose="020F050202020403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1230-</a:t>
            </a:r>
            <a:r>
              <a:rPr lang="en-US" sz="1050" b="1" spc="-20" dirty="0">
                <a:latin typeface="Calibri" panose="020F050202020403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1330</a:t>
            </a:r>
            <a:endParaRPr lang="en-NZ" sz="1050" dirty="0">
              <a:latin typeface="Calibri" panose="020F0502020204030204" pitchFamily="34" charset="0"/>
              <a:ea typeface="Symbol" panose="05050102010706020507" pitchFamily="18" charset="2"/>
              <a:cs typeface="Symbol" panose="05050102010706020507" pitchFamily="18" charset="2"/>
            </a:endParaRPr>
          </a:p>
          <a:p>
            <a:pPr marL="342900" lvl="0" indent="-342900">
              <a:spcBef>
                <a:spcPts val="5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050" dirty="0">
                <a:latin typeface="Calibri" panose="020F050202020403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ALERT</a:t>
            </a:r>
            <a:r>
              <a:rPr lang="en-US" sz="1050" spc="-35" dirty="0">
                <a:latin typeface="Calibri" panose="020F050202020403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 </a:t>
            </a:r>
            <a:r>
              <a:rPr lang="en-US" sz="1050" spc="-10" dirty="0">
                <a:latin typeface="Calibri" panose="020F050202020403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course</a:t>
            </a:r>
            <a:endParaRPr lang="en-NZ" sz="1050" dirty="0">
              <a:latin typeface="Calibri" panose="020F0502020204030204" pitchFamily="34" charset="0"/>
              <a:ea typeface="Symbol" panose="05050102010706020507" pitchFamily="18" charset="2"/>
              <a:cs typeface="Symbol" panose="05050102010706020507" pitchFamily="18" charset="2"/>
            </a:endParaRP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050" dirty="0">
                <a:latin typeface="Calibri" panose="020F050202020403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CORE</a:t>
            </a:r>
            <a:r>
              <a:rPr lang="en-US" sz="1050" spc="-20" dirty="0">
                <a:latin typeface="Calibri" panose="020F050202020403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 </a:t>
            </a:r>
            <a:r>
              <a:rPr lang="en-US" sz="1050" dirty="0">
                <a:latin typeface="Calibri" panose="020F050202020403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–</a:t>
            </a:r>
            <a:r>
              <a:rPr lang="en-US" sz="1050" spc="-35" dirty="0">
                <a:latin typeface="Calibri" panose="020F050202020403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 </a:t>
            </a:r>
            <a:r>
              <a:rPr lang="en-US" sz="1050" dirty="0">
                <a:latin typeface="Calibri" panose="020F050202020403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Certificate</a:t>
            </a:r>
            <a:r>
              <a:rPr lang="en-US" sz="1050" spc="-25" dirty="0">
                <a:latin typeface="Calibri" panose="020F050202020403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 </a:t>
            </a:r>
            <a:r>
              <a:rPr lang="en-US" sz="1050" dirty="0">
                <a:latin typeface="Calibri" panose="020F050202020403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of</a:t>
            </a:r>
            <a:r>
              <a:rPr lang="en-US" sz="1050" spc="-25" dirty="0">
                <a:latin typeface="Calibri" panose="020F050202020403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 </a:t>
            </a:r>
            <a:r>
              <a:rPr lang="en-US" sz="1050" dirty="0">
                <a:latin typeface="Calibri" panose="020F050202020403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Resuscitation</a:t>
            </a:r>
            <a:r>
              <a:rPr lang="en-US" sz="1050" spc="-40" dirty="0">
                <a:latin typeface="Calibri" panose="020F050202020403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 </a:t>
            </a:r>
            <a:r>
              <a:rPr lang="en-US" sz="1050" dirty="0">
                <a:latin typeface="Calibri" panose="020F050202020403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&amp;</a:t>
            </a:r>
            <a:r>
              <a:rPr lang="en-US" sz="1050" spc="-25" dirty="0">
                <a:latin typeface="Calibri" panose="020F050202020403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 </a:t>
            </a:r>
            <a:r>
              <a:rPr lang="en-US" sz="1050" dirty="0">
                <a:latin typeface="Calibri" panose="020F050202020403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Emergency</a:t>
            </a:r>
            <a:r>
              <a:rPr lang="en-US" sz="1050" spc="-20" dirty="0">
                <a:latin typeface="Calibri" panose="020F050202020403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 Care</a:t>
            </a:r>
            <a:endParaRPr lang="en-NZ" sz="1050" dirty="0">
              <a:latin typeface="Calibri" panose="020F0502020204030204" pitchFamily="34" charset="0"/>
              <a:ea typeface="Symbol" panose="05050102010706020507" pitchFamily="18" charset="2"/>
              <a:cs typeface="Symbol" panose="05050102010706020507" pitchFamily="18" charset="2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51668" y="1705365"/>
            <a:ext cx="8273258" cy="5770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NZ" sz="1050" dirty="0"/>
              <a:t>Apart from the above, we offer specific hospital teaching sessions as follows</a:t>
            </a:r>
            <a:r>
              <a:rPr lang="en-NZ" sz="1050" dirty="0" smtClean="0"/>
              <a:t>:</a:t>
            </a:r>
          </a:p>
          <a:p>
            <a:endParaRPr lang="en-NZ" sz="1050" dirty="0"/>
          </a:p>
          <a:p>
            <a:r>
              <a:rPr lang="en-NZ" sz="1050" b="1" dirty="0" smtClean="0">
                <a:latin typeface="Calibri" panose="020F0502020204030204" pitchFamily="34" charset="0"/>
                <a:ea typeface="Calibri" panose="020F0502020204030204" pitchFamily="34" charset="0"/>
              </a:rPr>
              <a:t>Wellington </a:t>
            </a:r>
            <a:r>
              <a:rPr lang="en-NZ" sz="1050" b="1" dirty="0">
                <a:latin typeface="Calibri" panose="020F0502020204030204" pitchFamily="34" charset="0"/>
                <a:ea typeface="Calibri" panose="020F0502020204030204" pitchFamily="34" charset="0"/>
              </a:rPr>
              <a:t>Hospital</a:t>
            </a:r>
            <a:r>
              <a:rPr lang="en-NZ" sz="1050" dirty="0">
                <a:latin typeface="Calibri" panose="020F0502020204030204" pitchFamily="34" charset="0"/>
                <a:ea typeface="Calibri" panose="020F0502020204030204" pitchFamily="34" charset="0"/>
              </a:rPr>
              <a:t> hosts a teaching session on </a:t>
            </a:r>
            <a:r>
              <a:rPr lang="en-NZ" sz="1050" b="1" dirty="0">
                <a:latin typeface="Calibri" panose="020F0502020204030204" pitchFamily="34" charset="0"/>
                <a:ea typeface="Calibri" panose="020F0502020204030204" pitchFamily="34" charset="0"/>
              </a:rPr>
              <a:t>Wednesday afternoon:</a:t>
            </a:r>
            <a:r>
              <a:rPr lang="en-NZ" sz="1050" dirty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NZ" sz="1050" b="1" dirty="0">
                <a:latin typeface="Calibri" panose="020F0502020204030204" pitchFamily="34" charset="0"/>
                <a:ea typeface="Calibri" panose="020F0502020204030204" pitchFamily="34" charset="0"/>
              </a:rPr>
              <a:t>13:00-14:00</a:t>
            </a:r>
            <a:endParaRPr lang="en-NZ" sz="1050" dirty="0"/>
          </a:p>
        </p:txBody>
      </p:sp>
      <p:sp>
        <p:nvSpPr>
          <p:cNvPr id="11" name="Rectangle 10"/>
          <p:cNvSpPr/>
          <p:nvPr/>
        </p:nvSpPr>
        <p:spPr>
          <a:xfrm>
            <a:off x="651667" y="2282447"/>
            <a:ext cx="9978233" cy="18697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28955">
              <a:spcAft>
                <a:spcPts val="0"/>
              </a:spcAft>
            </a:pPr>
            <a:r>
              <a:rPr lang="en-NZ" sz="1050" b="1" dirty="0">
                <a:latin typeface="Calibri" panose="020F0502020204030204" pitchFamily="34" charset="0"/>
                <a:ea typeface="Calibri" panose="020F0502020204030204" pitchFamily="34" charset="0"/>
              </a:rPr>
              <a:t>Kenepuru Hospital </a:t>
            </a:r>
            <a:r>
              <a:rPr lang="en-NZ" sz="1050" dirty="0">
                <a:latin typeface="Calibri" panose="020F0502020204030204" pitchFamily="34" charset="0"/>
                <a:ea typeface="Calibri" panose="020F0502020204030204" pitchFamily="34" charset="0"/>
              </a:rPr>
              <a:t>organises teaching sessions as below</a:t>
            </a:r>
            <a:r>
              <a:rPr lang="en-NZ" sz="1050" dirty="0" smtClean="0">
                <a:latin typeface="Calibri" panose="020F0502020204030204" pitchFamily="34" charset="0"/>
                <a:ea typeface="Calibri" panose="020F0502020204030204" pitchFamily="34" charset="0"/>
              </a:rPr>
              <a:t>:</a:t>
            </a:r>
          </a:p>
          <a:p>
            <a:pPr marL="528955">
              <a:spcAft>
                <a:spcPts val="0"/>
              </a:spcAft>
            </a:pPr>
            <a:endParaRPr lang="en-NZ" sz="105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NZ" sz="1050" b="1" dirty="0">
                <a:latin typeface="Calibri" panose="020F0502020204030204" pitchFamily="34" charset="0"/>
                <a:ea typeface="Calibri" panose="020F0502020204030204" pitchFamily="34" charset="0"/>
              </a:rPr>
              <a:t>Monday </a:t>
            </a:r>
            <a:r>
              <a:rPr lang="en-NZ" sz="1050" dirty="0">
                <a:latin typeface="Calibri" panose="020F0502020204030204" pitchFamily="34" charset="0"/>
                <a:ea typeface="Calibri" panose="020F0502020204030204" pitchFamily="34" charset="0"/>
              </a:rPr>
              <a:t>Lunch time</a:t>
            </a:r>
            <a:r>
              <a:rPr lang="en-NZ" sz="1050" b="1" dirty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NZ" sz="1050" dirty="0">
                <a:latin typeface="Calibri" panose="020F0502020204030204" pitchFamily="34" charset="0"/>
                <a:ea typeface="Calibri" panose="020F0502020204030204" pitchFamily="34" charset="0"/>
              </a:rPr>
              <a:t>– Departmental meetings</a:t>
            </a: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NZ" sz="1050" b="1" dirty="0">
                <a:latin typeface="Calibri" panose="020F0502020204030204" pitchFamily="34" charset="0"/>
                <a:ea typeface="Calibri" panose="020F0502020204030204" pitchFamily="34" charset="0"/>
              </a:rPr>
              <a:t>Wednesday </a:t>
            </a:r>
            <a:r>
              <a:rPr lang="en-NZ" sz="1050" dirty="0">
                <a:latin typeface="Calibri" panose="020F0502020204030204" pitchFamily="34" charset="0"/>
                <a:ea typeface="Calibri" panose="020F0502020204030204" pitchFamily="34" charset="0"/>
              </a:rPr>
              <a:t>– lunch time</a:t>
            </a: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NZ" sz="1050" b="1" dirty="0">
                <a:latin typeface="Calibri" panose="020F0502020204030204" pitchFamily="34" charset="0"/>
                <a:ea typeface="Calibri" panose="020F0502020204030204" pitchFamily="34" charset="0"/>
              </a:rPr>
              <a:t>Friday </a:t>
            </a:r>
            <a:r>
              <a:rPr lang="en-NZ" sz="1050" dirty="0">
                <a:latin typeface="Calibri" panose="020F0502020204030204" pitchFamily="34" charset="0"/>
                <a:ea typeface="Calibri" panose="020F0502020204030204" pitchFamily="34" charset="0"/>
              </a:rPr>
              <a:t>– Journal club/Radiology meeting</a:t>
            </a:r>
          </a:p>
          <a:p>
            <a:pPr marL="528955">
              <a:spcAft>
                <a:spcPts val="0"/>
              </a:spcAft>
            </a:pPr>
            <a:r>
              <a:rPr lang="en-NZ" sz="1050" dirty="0">
                <a:latin typeface="Calibri" panose="020F0502020204030204" pitchFamily="34" charset="0"/>
                <a:ea typeface="Calibri" panose="020F0502020204030204" pitchFamily="34" charset="0"/>
              </a:rPr>
              <a:t> </a:t>
            </a:r>
          </a:p>
          <a:p>
            <a:pPr marL="528955">
              <a:spcAft>
                <a:spcPts val="0"/>
              </a:spcAft>
            </a:pPr>
            <a:r>
              <a:rPr lang="en-NZ" sz="1050" b="1" dirty="0">
                <a:latin typeface="Calibri" panose="020F0502020204030204" pitchFamily="34" charset="0"/>
                <a:ea typeface="Calibri" panose="020F0502020204030204" pitchFamily="34" charset="0"/>
              </a:rPr>
              <a:t>Hutt Valley Hospital</a:t>
            </a:r>
            <a:r>
              <a:rPr lang="en-NZ" sz="1050" dirty="0">
                <a:latin typeface="Calibri" panose="020F0502020204030204" pitchFamily="34" charset="0"/>
                <a:ea typeface="Calibri" panose="020F0502020204030204" pitchFamily="34" charset="0"/>
              </a:rPr>
              <a:t> provides a comprehensive teaching session on </a:t>
            </a:r>
            <a:r>
              <a:rPr lang="en-NZ" sz="1050" b="1" dirty="0">
                <a:latin typeface="Calibri" panose="020F0502020204030204" pitchFamily="34" charset="0"/>
                <a:ea typeface="Calibri" panose="020F0502020204030204" pitchFamily="34" charset="0"/>
              </a:rPr>
              <a:t>Friday morning:</a:t>
            </a:r>
            <a:r>
              <a:rPr lang="en-NZ" sz="1050" dirty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NZ" sz="1050" b="1" dirty="0" smtClean="0">
                <a:latin typeface="Calibri" panose="020F0502020204030204" pitchFamily="34" charset="0"/>
                <a:ea typeface="Calibri" panose="020F0502020204030204" pitchFamily="34" charset="0"/>
              </a:rPr>
              <a:t>08:15-09:15</a:t>
            </a:r>
          </a:p>
          <a:p>
            <a:pPr marL="528955">
              <a:spcAft>
                <a:spcPts val="0"/>
              </a:spcAft>
            </a:pPr>
            <a:endParaRPr lang="en-NZ" sz="1050" b="1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528955">
              <a:spcAft>
                <a:spcPts val="0"/>
              </a:spcAft>
            </a:pPr>
            <a:r>
              <a:rPr lang="en-NZ" sz="1050" b="1" dirty="0" err="1" smtClean="0">
                <a:latin typeface="Calibri" panose="020F0502020204030204" pitchFamily="34" charset="0"/>
                <a:ea typeface="Calibri" panose="020F0502020204030204" pitchFamily="34" charset="0"/>
              </a:rPr>
              <a:t>Wairarapa</a:t>
            </a:r>
            <a:r>
              <a:rPr lang="en-NZ" sz="1050" b="1" dirty="0" smtClean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NZ" sz="1050" b="1" dirty="0">
                <a:latin typeface="Calibri" panose="020F0502020204030204" pitchFamily="34" charset="0"/>
                <a:ea typeface="Calibri" panose="020F0502020204030204" pitchFamily="34" charset="0"/>
              </a:rPr>
              <a:t>Hospital's</a:t>
            </a:r>
            <a:r>
              <a:rPr lang="en-NZ" sz="1050" dirty="0">
                <a:latin typeface="Calibri" panose="020F0502020204030204" pitchFamily="34" charset="0"/>
                <a:ea typeface="Calibri" panose="020F0502020204030204" pitchFamily="34" charset="0"/>
              </a:rPr>
              <a:t> protected teaching times are scheduled as follows</a:t>
            </a:r>
            <a:r>
              <a:rPr lang="en-NZ" sz="1050" dirty="0" smtClean="0">
                <a:latin typeface="Calibri" panose="020F0502020204030204" pitchFamily="34" charset="0"/>
                <a:ea typeface="Calibri" panose="020F0502020204030204" pitchFamily="34" charset="0"/>
              </a:rPr>
              <a:t>:</a:t>
            </a:r>
          </a:p>
          <a:p>
            <a:pPr marL="528955">
              <a:spcAft>
                <a:spcPts val="0"/>
              </a:spcAft>
            </a:pPr>
            <a:endParaRPr lang="en-NZ" sz="105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NZ" sz="1050" b="1" dirty="0">
                <a:latin typeface="Calibri" panose="020F0502020204030204" pitchFamily="34" charset="0"/>
                <a:ea typeface="Calibri" panose="020F0502020204030204" pitchFamily="34" charset="0"/>
              </a:rPr>
              <a:t>Wednesday</a:t>
            </a:r>
            <a:r>
              <a:rPr lang="en-NZ" sz="1050" dirty="0">
                <a:latin typeface="Calibri" panose="020F0502020204030204" pitchFamily="34" charset="0"/>
                <a:ea typeface="Calibri" panose="020F0502020204030204" pitchFamily="34" charset="0"/>
              </a:rPr>
              <a:t> lunchtime: </a:t>
            </a:r>
            <a:r>
              <a:rPr lang="en-NZ" sz="1050" b="1" dirty="0" smtClean="0">
                <a:latin typeface="Calibri" panose="020F0502020204030204" pitchFamily="34" charset="0"/>
                <a:ea typeface="Calibri" panose="020F0502020204030204" pitchFamily="34" charset="0"/>
              </a:rPr>
              <a:t>12:00-13:00 </a:t>
            </a:r>
            <a:r>
              <a:rPr lang="en-NZ" sz="1050" b="1" dirty="0" err="1" smtClean="0">
                <a:latin typeface="Calibri" panose="020F0502020204030204" pitchFamily="34" charset="0"/>
                <a:ea typeface="Calibri" panose="020F0502020204030204" pitchFamily="34" charset="0"/>
              </a:rPr>
              <a:t>andThursday</a:t>
            </a:r>
            <a:r>
              <a:rPr lang="en-NZ" sz="1050" dirty="0" smtClean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NZ" sz="1050" dirty="0">
                <a:latin typeface="Calibri" panose="020F0502020204030204" pitchFamily="34" charset="0"/>
                <a:ea typeface="Calibri" panose="020F0502020204030204" pitchFamily="34" charset="0"/>
              </a:rPr>
              <a:t>Journal Club:  </a:t>
            </a:r>
            <a:r>
              <a:rPr lang="en-NZ" sz="1050" b="1" dirty="0">
                <a:latin typeface="Calibri" panose="020F0502020204030204" pitchFamily="34" charset="0"/>
                <a:ea typeface="Calibri" panose="020F0502020204030204" pitchFamily="34" charset="0"/>
              </a:rPr>
              <a:t>12:00-13:00</a:t>
            </a:r>
            <a:endParaRPr lang="en-NZ" sz="1050" dirty="0"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51667" y="4463019"/>
            <a:ext cx="4272755" cy="12234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50" i="1" dirty="0">
                <a:solidFill>
                  <a:srgbClr val="15254C"/>
                </a:solidFill>
              </a:rPr>
              <a:t>Emergency </a:t>
            </a:r>
            <a:r>
              <a:rPr lang="en-US" sz="1050" i="1" dirty="0" err="1">
                <a:solidFill>
                  <a:srgbClr val="15254C"/>
                </a:solidFill>
              </a:rPr>
              <a:t>Dept</a:t>
            </a:r>
            <a:r>
              <a:rPr lang="en-US" sz="1050" i="1" dirty="0">
                <a:solidFill>
                  <a:srgbClr val="15254C"/>
                </a:solidFill>
              </a:rPr>
              <a:t>	Thursday 9 – 11am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50" i="1" dirty="0">
                <a:solidFill>
                  <a:srgbClr val="15254C"/>
                </a:solidFill>
              </a:rPr>
              <a:t>General Medicine	Monday 12.30 – 1.30pm &amp; Thursday 12.30 – </a:t>
            </a:r>
            <a:r>
              <a:rPr lang="en-US" sz="1050" i="1" dirty="0" smtClean="0">
                <a:solidFill>
                  <a:srgbClr val="15254C"/>
                </a:solidFill>
              </a:rPr>
              <a:t>1.30pm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50" i="1" dirty="0" smtClean="0">
                <a:solidFill>
                  <a:srgbClr val="15254C"/>
                </a:solidFill>
              </a:rPr>
              <a:t>Respiratory		Tuesday 11am – 12pm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50" i="1" dirty="0" smtClean="0">
                <a:solidFill>
                  <a:srgbClr val="15254C"/>
                </a:solidFill>
              </a:rPr>
              <a:t>Cardiology</a:t>
            </a:r>
            <a:r>
              <a:rPr lang="en-US" sz="1050" i="1" dirty="0">
                <a:solidFill>
                  <a:srgbClr val="15254C"/>
                </a:solidFill>
              </a:rPr>
              <a:t>		Tuesday 12.30 – 1.30pm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50" i="1" dirty="0">
                <a:solidFill>
                  <a:srgbClr val="15254C"/>
                </a:solidFill>
              </a:rPr>
              <a:t>Ear Nose &amp; Throat	Friday afternoon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50" i="1" dirty="0">
                <a:solidFill>
                  <a:srgbClr val="15254C"/>
                </a:solidFill>
              </a:rPr>
              <a:t>Vascular Surgery	Tuesday morning</a:t>
            </a:r>
          </a:p>
        </p:txBody>
      </p:sp>
      <p:sp>
        <p:nvSpPr>
          <p:cNvPr id="15" name="Rectangle 14"/>
          <p:cNvSpPr/>
          <p:nvPr/>
        </p:nvSpPr>
        <p:spPr>
          <a:xfrm rot="10800000" flipV="1">
            <a:off x="4924422" y="4558318"/>
            <a:ext cx="4562478" cy="9002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50" i="1" dirty="0">
                <a:solidFill>
                  <a:srgbClr val="15254C"/>
                </a:solidFill>
              </a:rPr>
              <a:t>General Surgery 	Friday morning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50" i="1" dirty="0" err="1">
                <a:solidFill>
                  <a:srgbClr val="15254C"/>
                </a:solidFill>
              </a:rPr>
              <a:t>Haematology</a:t>
            </a:r>
            <a:r>
              <a:rPr lang="en-US" sz="1050" i="1" dirty="0">
                <a:solidFill>
                  <a:srgbClr val="15254C"/>
                </a:solidFill>
              </a:rPr>
              <a:t>	Journal Club Tuesday 10.30am, </a:t>
            </a:r>
          </a:p>
          <a:p>
            <a:r>
              <a:rPr lang="en-US" sz="1050" i="1" dirty="0">
                <a:solidFill>
                  <a:srgbClr val="15254C"/>
                </a:solidFill>
              </a:rPr>
              <a:t>                                                Teaching Friday 12.30pm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50" i="1" dirty="0">
                <a:solidFill>
                  <a:srgbClr val="15254C"/>
                </a:solidFill>
              </a:rPr>
              <a:t>Oncology 		Friday 8am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50" i="1" dirty="0">
                <a:solidFill>
                  <a:srgbClr val="15254C"/>
                </a:solidFill>
              </a:rPr>
              <a:t>Neurology		Friday 9.30am</a:t>
            </a:r>
          </a:p>
        </p:txBody>
      </p:sp>
      <p:sp>
        <p:nvSpPr>
          <p:cNvPr id="16" name="Rectangle 15"/>
          <p:cNvSpPr/>
          <p:nvPr/>
        </p:nvSpPr>
        <p:spPr>
          <a:xfrm rot="10800000" flipV="1">
            <a:off x="581024" y="4209102"/>
            <a:ext cx="9363075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b="1" dirty="0" smtClean="0">
                <a:latin typeface="Calibri" panose="020F050202020403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 </a:t>
            </a:r>
            <a:r>
              <a:rPr lang="en-US" sz="1050" b="1" dirty="0" err="1" smtClean="0">
                <a:latin typeface="Calibri" panose="020F050202020403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Eg</a:t>
            </a:r>
            <a:r>
              <a:rPr lang="en-US" sz="1050" b="1" dirty="0" smtClean="0">
                <a:latin typeface="Calibri" panose="020F050202020403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.  Specialty specific teaching example in Wellington</a:t>
            </a:r>
            <a:endParaRPr lang="en-NZ" sz="1050" dirty="0"/>
          </a:p>
        </p:txBody>
      </p:sp>
      <p:sp>
        <p:nvSpPr>
          <p:cNvPr id="17" name="Rectangle 16"/>
          <p:cNvSpPr/>
          <p:nvPr/>
        </p:nvSpPr>
        <p:spPr>
          <a:xfrm rot="10800000" flipV="1">
            <a:off x="675743" y="5705207"/>
            <a:ext cx="9268352" cy="9002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b="1" dirty="0">
                <a:solidFill>
                  <a:srgbClr val="15254C"/>
                </a:solidFill>
              </a:rPr>
              <a:t>Capital, Coast &amp; Hutt Valley District Hospitals provide an extensive list of additional work based teaching and training that is available to all CCHV employees through the ‘</a:t>
            </a:r>
            <a:r>
              <a:rPr lang="en-US" sz="1050" b="1" dirty="0" err="1">
                <a:solidFill>
                  <a:srgbClr val="15254C"/>
                </a:solidFill>
              </a:rPr>
              <a:t>ConnectMe</a:t>
            </a:r>
            <a:r>
              <a:rPr lang="en-US" sz="1050" b="1" dirty="0">
                <a:solidFill>
                  <a:srgbClr val="15254C"/>
                </a:solidFill>
              </a:rPr>
              <a:t>’ application.  This includes, but is not limited to</a:t>
            </a:r>
            <a:r>
              <a:rPr lang="en-US" sz="1050" b="1" dirty="0" smtClean="0">
                <a:solidFill>
                  <a:srgbClr val="15254C"/>
                </a:solidFill>
              </a:rPr>
              <a:t>: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50" dirty="0" err="1" smtClean="0">
                <a:solidFill>
                  <a:srgbClr val="15254C"/>
                </a:solidFill>
              </a:rPr>
              <a:t>Tikanga</a:t>
            </a:r>
            <a:r>
              <a:rPr lang="en-US" sz="1050" dirty="0" smtClean="0">
                <a:solidFill>
                  <a:srgbClr val="15254C"/>
                </a:solidFill>
              </a:rPr>
              <a:t> Maori                                                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50" dirty="0" smtClean="0">
                <a:solidFill>
                  <a:srgbClr val="15254C"/>
                </a:solidFill>
              </a:rPr>
              <a:t>Open communication  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50" dirty="0" smtClean="0">
                <a:solidFill>
                  <a:srgbClr val="15254C"/>
                </a:solidFill>
              </a:rPr>
              <a:t>Understanding bias in health care</a:t>
            </a:r>
            <a:endParaRPr lang="en-US" sz="1050" dirty="0">
              <a:solidFill>
                <a:srgbClr val="15254C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3600" y="1279534"/>
            <a:ext cx="3154316" cy="298970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2217" y="4392562"/>
            <a:ext cx="2305050" cy="231685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73" t="3643" r="18683" b="2835"/>
          <a:stretch/>
        </p:blipFill>
        <p:spPr>
          <a:xfrm rot="5400000">
            <a:off x="6917264" y="1710270"/>
            <a:ext cx="1312335" cy="1464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055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257175"/>
            <a:ext cx="8596668" cy="1673225"/>
          </a:xfrm>
        </p:spPr>
        <p:txBody>
          <a:bodyPr>
            <a:normAutofit/>
          </a:bodyPr>
          <a:lstStyle/>
          <a:p>
            <a:r>
              <a:rPr lang="en-US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uhaus 93" panose="04030905020B02020C02" pitchFamily="82" charset="0"/>
              </a:rPr>
              <a:t>How to get a </a:t>
            </a:r>
            <a:r>
              <a:rPr lang="en-US" sz="6600" dirty="0" smtClean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uhaus 93" panose="04030905020B02020C02" pitchFamily="82" charset="0"/>
              </a:rPr>
              <a:t>job</a:t>
            </a:r>
            <a:r>
              <a:rPr lang="en-US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uhaus 93" panose="04030905020B02020C02" pitchFamily="82" charset="0"/>
              </a:rPr>
              <a:t> here</a:t>
            </a:r>
            <a:endParaRPr lang="en-NZ"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uhaus 93" panose="04030905020B02020C02" pitchFamily="82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81050" y="1619251"/>
            <a:ext cx="7934325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en-NZ" sz="2000" b="1" dirty="0" smtClean="0">
                <a:solidFill>
                  <a:schemeClr val="accent4"/>
                </a:solidFill>
              </a:rPr>
              <a:t>Complete</a:t>
            </a:r>
            <a:r>
              <a:rPr lang="en-NZ" sz="2000" dirty="0" smtClean="0"/>
              <a:t> expression </a:t>
            </a:r>
            <a:r>
              <a:rPr lang="en-NZ" sz="2000" dirty="0"/>
              <a:t>of interest </a:t>
            </a:r>
            <a:r>
              <a:rPr lang="en-NZ" sz="2000" dirty="0" smtClean="0"/>
              <a:t>survey in full:                                                                                  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dirty="0" smtClean="0"/>
              <a:t>This will get you a t</a:t>
            </a:r>
            <a:r>
              <a:rPr lang="en-NZ" dirty="0" err="1" smtClean="0"/>
              <a:t>elephone</a:t>
            </a:r>
            <a:r>
              <a:rPr lang="en-NZ" dirty="0" smtClean="0"/>
              <a:t> interview</a:t>
            </a:r>
          </a:p>
          <a:p>
            <a:endParaRPr lang="en-NZ" dirty="0" smtClean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2000" b="1" dirty="0" smtClean="0">
                <a:solidFill>
                  <a:schemeClr val="accent4"/>
                </a:solidFill>
              </a:rPr>
              <a:t> Complete</a:t>
            </a:r>
            <a:r>
              <a:rPr lang="en-US" sz="2000" dirty="0" smtClean="0"/>
              <a:t> your ACE application fully:</a:t>
            </a:r>
            <a:endParaRPr lang="en-NZ" sz="2000" dirty="0" smtClean="0"/>
          </a:p>
          <a:p>
            <a:r>
              <a:rPr lang="en-US" dirty="0" smtClean="0"/>
              <a:t>     We score:</a:t>
            </a:r>
            <a:endParaRPr lang="en-NZ" dirty="0"/>
          </a:p>
          <a:p>
            <a:pPr marL="971550" lvl="1" indent="-285750">
              <a:buFont typeface="Wingdings" panose="05000000000000000000" pitchFamily="2" charset="2"/>
              <a:buChar char="v"/>
            </a:pPr>
            <a:r>
              <a:rPr lang="en-NZ" dirty="0" smtClean="0"/>
              <a:t>Interview</a:t>
            </a:r>
          </a:p>
          <a:p>
            <a:pPr marL="971550" lvl="1" indent="-285750">
              <a:buFont typeface="Wingdings" panose="05000000000000000000" pitchFamily="2" charset="2"/>
              <a:buChar char="v"/>
            </a:pPr>
            <a:r>
              <a:rPr lang="en-NZ" dirty="0" smtClean="0"/>
              <a:t>Cover </a:t>
            </a:r>
            <a:r>
              <a:rPr lang="en-NZ" dirty="0"/>
              <a:t>letter/personal statement</a:t>
            </a:r>
          </a:p>
          <a:p>
            <a:pPr marL="971550" lvl="1" indent="-285750">
              <a:buFont typeface="Wingdings" panose="05000000000000000000" pitchFamily="2" charset="2"/>
              <a:buChar char="v"/>
            </a:pPr>
            <a:r>
              <a:rPr lang="en-NZ" dirty="0" smtClean="0"/>
              <a:t>Your connections in the </a:t>
            </a:r>
            <a:r>
              <a:rPr lang="en-NZ" dirty="0"/>
              <a:t>Wellington region</a:t>
            </a:r>
          </a:p>
          <a:p>
            <a:pPr marL="971550" lvl="1" indent="-285750">
              <a:buFont typeface="Wingdings" panose="05000000000000000000" pitchFamily="2" charset="2"/>
              <a:buChar char="v"/>
            </a:pPr>
            <a:r>
              <a:rPr lang="en-NZ" dirty="0" smtClean="0"/>
              <a:t>CV</a:t>
            </a:r>
            <a:endParaRPr lang="en-NZ" dirty="0"/>
          </a:p>
          <a:p>
            <a:pPr marL="971550" lvl="1" indent="-285750">
              <a:buFont typeface="Wingdings" panose="05000000000000000000" pitchFamily="2" charset="2"/>
              <a:buChar char="v"/>
            </a:pPr>
            <a:r>
              <a:rPr lang="en-NZ" dirty="0"/>
              <a:t>References</a:t>
            </a:r>
          </a:p>
          <a:p>
            <a:pPr marL="971550" lvl="1" indent="-285750">
              <a:buFont typeface="Wingdings" panose="05000000000000000000" pitchFamily="2" charset="2"/>
              <a:buChar char="v"/>
            </a:pPr>
            <a:endParaRPr lang="en-US" dirty="0" smtClean="0"/>
          </a:p>
          <a:p>
            <a:pPr marL="971550" lvl="1" indent="-285750">
              <a:buFont typeface="Wingdings" panose="05000000000000000000" pitchFamily="2" charset="2"/>
              <a:buChar char="v"/>
            </a:pPr>
            <a:endParaRPr lang="en-US" dirty="0"/>
          </a:p>
          <a:p>
            <a:pPr marL="971550" lvl="1" indent="-285750">
              <a:buFont typeface="Wingdings" panose="05000000000000000000" pitchFamily="2" charset="2"/>
              <a:buChar char="v"/>
            </a:pPr>
            <a:endParaRPr lang="en-NZ" dirty="0" smtClean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3218296" y="3172977"/>
            <a:ext cx="6858001" cy="51204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1282" y="1804622"/>
            <a:ext cx="3991737" cy="291467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97" t="5164" r="51873" b="51873"/>
          <a:stretch/>
        </p:blipFill>
        <p:spPr>
          <a:xfrm>
            <a:off x="9484606" y="216799"/>
            <a:ext cx="1860022" cy="1306489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404532" y="5000626"/>
            <a:ext cx="611293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85800" lvl="1" algn="ctr"/>
            <a:r>
              <a:rPr lang="en-NZ" sz="2800" i="1" dirty="0" smtClean="0">
                <a:solidFill>
                  <a:schemeClr val="accent4"/>
                </a:solidFill>
                <a:latin typeface="Californian FB" panose="0207040306080B030204" pitchFamily="18" charset="0"/>
              </a:rPr>
              <a:t>We want happy, successful, progressive, </a:t>
            </a:r>
          </a:p>
          <a:p>
            <a:pPr marL="685800" lvl="1" algn="ctr"/>
            <a:r>
              <a:rPr lang="en-NZ" sz="2800" i="1" dirty="0" smtClean="0">
                <a:solidFill>
                  <a:schemeClr val="accent4"/>
                </a:solidFill>
                <a:latin typeface="Californian FB" panose="0207040306080B030204" pitchFamily="18" charset="0"/>
              </a:rPr>
              <a:t>interesting colleagues</a:t>
            </a:r>
          </a:p>
          <a:p>
            <a:pPr marL="685800" lvl="1" algn="ctr"/>
            <a:r>
              <a:rPr lang="en-NZ" sz="2800" i="1" dirty="0" smtClean="0">
                <a:solidFill>
                  <a:schemeClr val="accent4"/>
                </a:solidFill>
                <a:latin typeface="Californian FB" panose="0207040306080B030204" pitchFamily="18" charset="0"/>
              </a:rPr>
              <a:t> for our region, our future.</a:t>
            </a:r>
            <a:endParaRPr lang="en-NZ" sz="2800" i="1" dirty="0">
              <a:solidFill>
                <a:schemeClr val="accent4"/>
              </a:solidFill>
              <a:latin typeface="Californian FB" panose="0207040306080B0302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031" b="9697"/>
          <a:stretch/>
        </p:blipFill>
        <p:spPr>
          <a:xfrm>
            <a:off x="9029695" y="4813070"/>
            <a:ext cx="2693324" cy="188699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73" t="3643" r="18683" b="2835"/>
          <a:stretch/>
        </p:blipFill>
        <p:spPr>
          <a:xfrm rot="5400000">
            <a:off x="1371672" y="4893573"/>
            <a:ext cx="1553490" cy="1767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378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95250"/>
            <a:ext cx="8596668" cy="991288"/>
          </a:xfrm>
        </p:spPr>
        <p:txBody>
          <a:bodyPr>
            <a:normAutofit fontScale="90000"/>
          </a:bodyPr>
          <a:lstStyle/>
          <a:p>
            <a:r>
              <a:rPr lang="en-US" sz="7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uhaus 93" panose="04030905020B02020C02" pitchFamily="82" charset="0"/>
              </a:rPr>
              <a:t>Application </a:t>
            </a:r>
            <a:r>
              <a:rPr lang="en-US" sz="7200" dirty="0" smtClean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uhaus 93" panose="04030905020B02020C02" pitchFamily="82" charset="0"/>
              </a:rPr>
              <a:t>process</a:t>
            </a:r>
            <a:endParaRPr lang="en-NZ" sz="7200" dirty="0"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uhaus 93" panose="04030905020B02020C02" pitchFamily="82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93777"/>
            <a:ext cx="9615528" cy="4664223"/>
          </a:xfrm>
        </p:spPr>
        <p:txBody>
          <a:bodyPr>
            <a:normAutofit fontScale="92500" lnSpcReduction="10000"/>
          </a:bodyPr>
          <a:lstStyle/>
          <a:p>
            <a:r>
              <a:rPr lang="en-US" b="1" dirty="0" smtClean="0"/>
              <a:t>Cover letter to include</a:t>
            </a:r>
            <a:r>
              <a:rPr lang="en-US" dirty="0" smtClean="0"/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Reasons why you want to come to the region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Family and friends in the region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Sporting, community or cultural involvements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Training opportunities</a:t>
            </a:r>
            <a:endParaRPr lang="en-NZ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Willingness to work in all 3 regional hospitals – Wellington, Hutt Valley and </a:t>
            </a:r>
            <a:r>
              <a:rPr lang="en-US" dirty="0" err="1" smtClean="0"/>
              <a:t>Wairarapa</a:t>
            </a:r>
            <a:endParaRPr lang="en-US" dirty="0" smtClean="0"/>
          </a:p>
          <a:p>
            <a:r>
              <a:rPr lang="en-US" b="1" dirty="0" smtClean="0"/>
              <a:t>Full CV or resume to include: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Personal statement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Scholarships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Leadership positions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Academic achievements</a:t>
            </a:r>
            <a:r>
              <a:rPr lang="en-US" dirty="0"/>
              <a:t>:</a:t>
            </a:r>
            <a:r>
              <a:rPr lang="en-US" dirty="0" smtClean="0"/>
              <a:t> prizes, awards, academic transcript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3 References – very important, must be current, do not leave these to the last minute,       talk with your referees early.</a:t>
            </a:r>
          </a:p>
          <a:p>
            <a:endParaRPr lang="en-US" dirty="0" smtClean="0"/>
          </a:p>
        </p:txBody>
      </p:sp>
      <p:sp>
        <p:nvSpPr>
          <p:cNvPr id="4" name="Rectangle 3"/>
          <p:cNvSpPr/>
          <p:nvPr/>
        </p:nvSpPr>
        <p:spPr>
          <a:xfrm>
            <a:off x="677334" y="1316992"/>
            <a:ext cx="85966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Complete online expression of interest for a telephone </a:t>
            </a:r>
            <a:r>
              <a:rPr lang="en-US" b="1" dirty="0" smtClean="0"/>
              <a:t>interview</a:t>
            </a:r>
          </a:p>
          <a:p>
            <a:r>
              <a:rPr lang="en-US" dirty="0" smtClean="0"/>
              <a:t>https://forms.office.com/r/PnmftCif37</a:t>
            </a:r>
            <a:endParaRPr lang="en-NZ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3212867" y="3212867"/>
            <a:ext cx="6858000" cy="43226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6536" y="1822073"/>
            <a:ext cx="2200275" cy="163505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849274" y="1371053"/>
            <a:ext cx="3524250" cy="192515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2400" t="-272938" r="608" b="-56136"/>
          <a:stretch/>
        </p:blipFill>
        <p:spPr>
          <a:xfrm>
            <a:off x="1525587" y="9525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019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320" y="-2"/>
            <a:ext cx="11277480" cy="685800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3009840" y="3009841"/>
            <a:ext cx="6858002" cy="83831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3500" y="409576"/>
            <a:ext cx="9944099" cy="135255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uhaus 93" panose="04030905020B02020C02" pitchFamily="82" charset="0"/>
              </a:rPr>
              <a:t>See </a:t>
            </a:r>
            <a:r>
              <a:rPr lang="en-US" dirty="0" smtClean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uhaus 93" panose="04030905020B02020C02" pitchFamily="82" charset="0"/>
              </a:rPr>
              <a:t>you</a:t>
            </a: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uhaus 93" panose="04030905020B02020C02" pitchFamily="82" charset="0"/>
              </a:rPr>
              <a:t> </a:t>
            </a:r>
            <a:r>
              <a:rPr lang="en-US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uhaus 93" panose="04030905020B02020C02" pitchFamily="82" charset="0"/>
              </a:rPr>
              <a:t>next year</a:t>
            </a: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uhaus 93" panose="04030905020B02020C02" pitchFamily="82" charset="0"/>
              </a:rPr>
              <a:t>,</a:t>
            </a:r>
            <a:r>
              <a:rPr lang="en-US" dirty="0" smtClean="0">
                <a:latin typeface="Bauhaus 93" panose="04030905020B02020C02" pitchFamily="82" charset="0"/>
              </a:rPr>
              <a:t/>
            </a:r>
            <a:br>
              <a:rPr lang="en-US" dirty="0" smtClean="0">
                <a:latin typeface="Bauhaus 93" panose="04030905020B02020C02" pitchFamily="82" charset="0"/>
              </a:rPr>
            </a:br>
            <a:r>
              <a:rPr lang="en-US" dirty="0" smtClean="0">
                <a:latin typeface="Bauhaus 93" panose="04030905020B02020C02" pitchFamily="82" charset="0"/>
              </a:rPr>
              <a:t> </a:t>
            </a: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uhaus 93" panose="04030905020B02020C02" pitchFamily="82" charset="0"/>
              </a:rPr>
              <a:t>this could be </a:t>
            </a:r>
            <a:r>
              <a:rPr lang="en-US" dirty="0" smtClean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uhaus 93" panose="04030905020B02020C02" pitchFamily="82" charset="0"/>
              </a:rPr>
              <a:t>you</a:t>
            </a: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uhaus 93" panose="04030905020B02020C02" pitchFamily="82" charset="0"/>
              </a:rPr>
              <a:t>......</a:t>
            </a:r>
            <a:endParaRPr lang="en-NZ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uhaus 93" panose="04030905020B02020C02" pitchFamily="8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3840" y="1762126"/>
            <a:ext cx="3456155" cy="447626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9995" y="907440"/>
            <a:ext cx="3398916" cy="4414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136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2509" y="365759"/>
            <a:ext cx="9966960" cy="648393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accent4"/>
                </a:solidFill>
                <a:latin typeface="Bauhaus 93" panose="04030905020B02020C02" pitchFamily="82" charset="0"/>
              </a:rPr>
              <a:t>Photo/Video </a:t>
            </a:r>
            <a:r>
              <a:rPr lang="en-US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Bauhaus 93" panose="04030905020B02020C02" pitchFamily="82" charset="0"/>
              </a:rPr>
              <a:t>Credits</a:t>
            </a:r>
            <a:endParaRPr lang="en-NZ" dirty="0">
              <a:solidFill>
                <a:schemeClr val="accent2">
                  <a:lumMod val="60000"/>
                  <a:lumOff val="40000"/>
                </a:schemeClr>
              </a:solidFill>
              <a:latin typeface="Bauhaus 93" panose="04030905020B02020C02" pitchFamily="82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2509" y="856212"/>
            <a:ext cx="10889673" cy="5802284"/>
          </a:xfrm>
        </p:spPr>
        <p:txBody>
          <a:bodyPr>
            <a:normAutofit fontScale="92500" lnSpcReduction="10000"/>
          </a:bodyPr>
          <a:lstStyle/>
          <a:p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Dave Brett – West Coast sunset Kapiti Photos &amp; videos</a:t>
            </a:r>
          </a:p>
          <a:p>
            <a:r>
              <a:rPr lang="en-US" dirty="0" err="1">
                <a:solidFill>
                  <a:schemeClr val="bg1"/>
                </a:solidFill>
              </a:rPr>
              <a:t>Dr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Riki</a:t>
            </a:r>
            <a:r>
              <a:rPr lang="en-US" dirty="0">
                <a:solidFill>
                  <a:schemeClr val="bg1"/>
                </a:solidFill>
              </a:rPr>
              <a:t> Seo – Personal Photos</a:t>
            </a:r>
          </a:p>
          <a:p>
            <a:r>
              <a:rPr lang="en-US" dirty="0" err="1">
                <a:solidFill>
                  <a:schemeClr val="bg1"/>
                </a:solidFill>
              </a:rPr>
              <a:t>Dr</a:t>
            </a:r>
            <a:r>
              <a:rPr lang="en-US" dirty="0">
                <a:solidFill>
                  <a:schemeClr val="bg1"/>
                </a:solidFill>
              </a:rPr>
              <a:t> Rosie Schulz – Personal Photos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Nia Bartley &amp; Sid Kadukuntla – Pics &amp; video footage around Wellington </a:t>
            </a:r>
            <a:r>
              <a:rPr lang="en-US" dirty="0" err="1" smtClean="0">
                <a:solidFill>
                  <a:schemeClr val="bg1"/>
                </a:solidFill>
              </a:rPr>
              <a:t>region~Wellington</a:t>
            </a:r>
            <a:r>
              <a:rPr lang="en-US" dirty="0" smtClean="0">
                <a:solidFill>
                  <a:schemeClr val="bg1"/>
                </a:solidFill>
              </a:rPr>
              <a:t> CBD, </a:t>
            </a:r>
            <a:r>
              <a:rPr lang="en-US" dirty="0" err="1" smtClean="0">
                <a:solidFill>
                  <a:schemeClr val="bg1"/>
                </a:solidFill>
              </a:rPr>
              <a:t>Porirua</a:t>
            </a:r>
            <a:r>
              <a:rPr lang="en-US" dirty="0" smtClean="0">
                <a:solidFill>
                  <a:schemeClr val="bg1"/>
                </a:solidFill>
              </a:rPr>
              <a:t>, Hutt Valley; Video interviews &amp; photos of </a:t>
            </a:r>
            <a:r>
              <a:rPr lang="en-US" dirty="0" err="1" smtClean="0">
                <a:solidFill>
                  <a:schemeClr val="bg1"/>
                </a:solidFill>
              </a:rPr>
              <a:t>Dr.Riki</a:t>
            </a:r>
            <a:r>
              <a:rPr lang="en-US" dirty="0" smtClean="0">
                <a:solidFill>
                  <a:schemeClr val="bg1"/>
                </a:solidFill>
              </a:rPr>
              <a:t> Seo &amp; Dr. Rosie Schulz.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Nia Bartley – Footage of festivals; Video interview of Pauline Bennett-Tamati &amp;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video </a:t>
            </a:r>
            <a:r>
              <a:rPr lang="en-US" dirty="0">
                <a:solidFill>
                  <a:schemeClr val="bg1"/>
                </a:solidFill>
              </a:rPr>
              <a:t>interview &amp; photo </a:t>
            </a:r>
            <a:r>
              <a:rPr lang="en-US" dirty="0" smtClean="0">
                <a:solidFill>
                  <a:schemeClr val="bg1"/>
                </a:solidFill>
              </a:rPr>
              <a:t>of Dr. Christine Mouat 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Ryan McMaster – </a:t>
            </a:r>
            <a:r>
              <a:rPr lang="en-US" dirty="0" err="1" smtClean="0">
                <a:solidFill>
                  <a:schemeClr val="bg1"/>
                </a:solidFill>
              </a:rPr>
              <a:t>Wairarapa</a:t>
            </a:r>
            <a:r>
              <a:rPr lang="en-US" dirty="0" smtClean="0">
                <a:solidFill>
                  <a:schemeClr val="bg1"/>
                </a:solidFill>
              </a:rPr>
              <a:t> Photos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Stock pics from 2023</a:t>
            </a:r>
          </a:p>
          <a:p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Richard Latty from the </a:t>
            </a:r>
            <a:r>
              <a:rPr lang="en-US" dirty="0" err="1" smtClean="0">
                <a:solidFill>
                  <a:schemeClr val="bg1"/>
                </a:solidFill>
              </a:rPr>
              <a:t>Comms</a:t>
            </a:r>
            <a:r>
              <a:rPr lang="en-US" dirty="0" smtClean="0">
                <a:solidFill>
                  <a:schemeClr val="bg1"/>
                </a:solidFill>
              </a:rPr>
              <a:t> team ~ who helped edit our videos &amp; final presentation.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We would like to thank all of our panel</a:t>
            </a:r>
            <a:r>
              <a:rPr lang="en-US" dirty="0" smtClean="0">
                <a:solidFill>
                  <a:schemeClr val="bg1"/>
                </a:solidFill>
              </a:rPr>
              <a:t>: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</a:rPr>
              <a:t>Pauline Bennett-Tamati, </a:t>
            </a:r>
            <a:r>
              <a:rPr lang="en-US" dirty="0" smtClean="0">
                <a:solidFill>
                  <a:schemeClr val="bg1"/>
                </a:solidFill>
              </a:rPr>
              <a:t>Dr</a:t>
            </a:r>
            <a:r>
              <a:rPr lang="en-US" dirty="0">
                <a:solidFill>
                  <a:schemeClr val="bg1"/>
                </a:solidFill>
              </a:rPr>
              <a:t>. Christine Mouat, </a:t>
            </a:r>
            <a:r>
              <a:rPr lang="en-US" dirty="0" err="1">
                <a:solidFill>
                  <a:schemeClr val="bg1"/>
                </a:solidFill>
              </a:rPr>
              <a:t>Dr</a:t>
            </a:r>
            <a:r>
              <a:rPr lang="en-US" dirty="0">
                <a:solidFill>
                  <a:schemeClr val="bg1"/>
                </a:solidFill>
              </a:rPr>
              <a:t> Alice Stringer</a:t>
            </a:r>
            <a:r>
              <a:rPr lang="en-US" dirty="0" smtClean="0">
                <a:solidFill>
                  <a:schemeClr val="bg1"/>
                </a:solidFill>
              </a:rPr>
              <a:t>, </a:t>
            </a:r>
            <a:r>
              <a:rPr lang="en-US" dirty="0" err="1">
                <a:solidFill>
                  <a:schemeClr val="bg1"/>
                </a:solidFill>
              </a:rPr>
              <a:t>Dr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Riki</a:t>
            </a:r>
            <a:r>
              <a:rPr lang="en-US" dirty="0">
                <a:solidFill>
                  <a:schemeClr val="bg1"/>
                </a:solidFill>
              </a:rPr>
              <a:t> Seo, </a:t>
            </a:r>
            <a:r>
              <a:rPr lang="en-US" dirty="0" err="1">
                <a:solidFill>
                  <a:schemeClr val="bg1"/>
                </a:solidFill>
              </a:rPr>
              <a:t>Dr</a:t>
            </a:r>
            <a:r>
              <a:rPr lang="en-US" dirty="0">
                <a:solidFill>
                  <a:schemeClr val="bg1"/>
                </a:solidFill>
              </a:rPr>
              <a:t> Rosie </a:t>
            </a:r>
            <a:r>
              <a:rPr lang="en-US" dirty="0" smtClean="0">
                <a:solidFill>
                  <a:schemeClr val="bg1"/>
                </a:solidFill>
              </a:rPr>
              <a:t>Schulz &amp; </a:t>
            </a:r>
            <a:r>
              <a:rPr lang="en-US" dirty="0">
                <a:solidFill>
                  <a:schemeClr val="bg1"/>
                </a:solidFill>
              </a:rPr>
              <a:t>Sid </a:t>
            </a:r>
            <a:r>
              <a:rPr lang="en-US" dirty="0" smtClean="0">
                <a:solidFill>
                  <a:schemeClr val="bg1"/>
                </a:solidFill>
              </a:rPr>
              <a:t>Kadukuntla</a:t>
            </a:r>
            <a:endParaRPr lang="en-US" dirty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(And Bernard Frey, Nia Bartley &amp; Sumit Tiwari) &amp;  YOU – our viewer.</a:t>
            </a:r>
          </a:p>
          <a:p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1763090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47" b="13435"/>
          <a:stretch/>
        </p:blipFill>
        <p:spPr>
          <a:xfrm>
            <a:off x="4777740" y="1131570"/>
            <a:ext cx="6286501" cy="467487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14736"/>
            <a:ext cx="12192000" cy="94326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7617"/>
            <a:ext cx="12191999" cy="101856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-80010" y="0"/>
            <a:ext cx="3221143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en-US" sz="5400" b="1" dirty="0" smtClean="0">
                <a:ln/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uhaus 93" panose="04030905020B02020C02" pitchFamily="82" charset="0"/>
              </a:rPr>
              <a:t>  AGENDA</a:t>
            </a:r>
            <a:endParaRPr lang="en-US" sz="5400" b="1" dirty="0">
              <a:ln/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uhaus 93" panose="04030905020B02020C02" pitchFamily="8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28600" y="1130326"/>
            <a:ext cx="4434839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1.     Introduction to the panel  (Slide 3)</a:t>
            </a:r>
          </a:p>
          <a:p>
            <a:pPr marL="342900" indent="-342900">
              <a:buAutoNum type="arabicPeriod"/>
            </a:pPr>
            <a:endParaRPr lang="en-NZ" sz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NZ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2.     Meet the rest of the RMO team (Slide 4)</a:t>
            </a:r>
          </a:p>
          <a:p>
            <a:endParaRPr lang="en-NZ" sz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>
              <a:buAutoNum type="arabicPeriod" startAt="3"/>
            </a:pPr>
            <a:r>
              <a:rPr lang="en-NZ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  Wellington region ‘Fast facts’: </a:t>
            </a:r>
          </a:p>
          <a:p>
            <a:endParaRPr lang="en-NZ" sz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NZ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NZ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~Wellington, Hutt Valley &amp; Wairarapa (Slides 5 to  7)</a:t>
            </a:r>
          </a:p>
          <a:p>
            <a:endParaRPr lang="en-NZ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NZ" sz="12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NZ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.     Why </a:t>
            </a:r>
            <a:r>
              <a:rPr lang="en-NZ" sz="1200" dirty="0">
                <a:latin typeface="Arial" panose="020B0604020202020204" pitchFamily="34" charset="0"/>
                <a:cs typeface="Arial" panose="020B0604020202020204" pitchFamily="34" charset="0"/>
              </a:rPr>
              <a:t>work in our region</a:t>
            </a:r>
            <a:r>
              <a:rPr lang="en-NZ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? (Slide 8)</a:t>
            </a:r>
          </a:p>
          <a:p>
            <a:endParaRPr lang="en-NZ" sz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NZ" sz="12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NZ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.     District RMO Units </a:t>
            </a:r>
            <a:r>
              <a:rPr lang="en-NZ" sz="1200" dirty="0">
                <a:latin typeface="Arial" panose="020B0604020202020204" pitchFamily="34" charset="0"/>
                <a:cs typeface="Arial" panose="020B0604020202020204" pitchFamily="34" charset="0"/>
              </a:rPr>
              <a:t>and what we </a:t>
            </a:r>
            <a:r>
              <a:rPr lang="en-NZ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offer (Slide 9)</a:t>
            </a:r>
            <a:endParaRPr lang="en-NZ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NZ" sz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NZ" sz="1200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NZ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.     Meet two of our doctors- PGY1 &amp; PGY2 (Slide 10/video)</a:t>
            </a:r>
          </a:p>
          <a:p>
            <a:endParaRPr lang="en-NZ" sz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NZ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7.     </a:t>
            </a:r>
            <a:r>
              <a:rPr lang="en-NZ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RUN options (Slide 11)</a:t>
            </a:r>
          </a:p>
          <a:p>
            <a:endParaRPr lang="en-NZ" sz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NZ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8.     Weekly teaching (Slide 12)</a:t>
            </a:r>
          </a:p>
          <a:p>
            <a:endParaRPr lang="en-NZ" sz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NZ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9.     How to get a job here (Slide 13)</a:t>
            </a:r>
          </a:p>
          <a:p>
            <a:endParaRPr lang="en-NZ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>
              <a:buAutoNum type="arabicPeriod" startAt="10"/>
            </a:pPr>
            <a:r>
              <a:rPr lang="en-NZ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  Application </a:t>
            </a:r>
            <a:r>
              <a:rPr lang="en-NZ" sz="1200" dirty="0">
                <a:latin typeface="Arial" panose="020B0604020202020204" pitchFamily="34" charset="0"/>
                <a:cs typeface="Arial" panose="020B0604020202020204" pitchFamily="34" charset="0"/>
              </a:rPr>
              <a:t>process &amp; selection </a:t>
            </a:r>
            <a:r>
              <a:rPr lang="en-NZ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criteria (Slide 14)</a:t>
            </a:r>
          </a:p>
          <a:p>
            <a:endParaRPr lang="en-NZ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>
              <a:buAutoNum type="arabicPeriod" startAt="11"/>
            </a:pP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  Summary (Slide 15)</a:t>
            </a:r>
          </a:p>
          <a:p>
            <a:pPr marL="228600" indent="-228600">
              <a:buAutoNum type="arabicPeriod" startAt="11"/>
            </a:pP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12.   Photo/Video credits (Slide 16)  </a:t>
            </a:r>
            <a:endParaRPr lang="en-NZ" sz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2648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450" y="0"/>
            <a:ext cx="11258550" cy="6858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490120" y="292101"/>
            <a:ext cx="8739730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000" b="1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Bauhaus 93" panose="04030905020B02020C02" pitchFamily="82" charset="0"/>
              </a:rPr>
              <a:t>YOUR PANEL</a:t>
            </a:r>
            <a:endParaRPr lang="en-US" sz="8000" b="1" cap="none" spc="0" dirty="0">
              <a:ln w="12700">
                <a:solidFill>
                  <a:schemeClr val="accent1"/>
                </a:solidFill>
                <a:prstDash val="solid"/>
              </a:ln>
              <a:solidFill>
                <a:schemeClr val="accent5">
                  <a:lumMod val="60000"/>
                  <a:lumOff val="40000"/>
                </a:schemeClr>
              </a:solidFill>
              <a:effectLst>
                <a:outerShdw dist="38100" dir="2640000" algn="bl" rotWithShape="0">
                  <a:schemeClr val="accent1"/>
                </a:outerShdw>
              </a:effectLst>
              <a:latin typeface="Bauhaus 93" panose="04030905020B02020C02" pitchFamily="82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0401" y="4852934"/>
            <a:ext cx="1490712" cy="156995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08422" y="4969050"/>
            <a:ext cx="1725634" cy="157339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11506" y="3188930"/>
            <a:ext cx="1719466" cy="176784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40402" y="3275552"/>
            <a:ext cx="1586223" cy="168121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10136" y="1582249"/>
            <a:ext cx="1722206" cy="161615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5400000" flipV="1">
            <a:off x="-2919714" y="2919715"/>
            <a:ext cx="6858003" cy="1018574"/>
          </a:xfrm>
          <a:prstGeom prst="rect">
            <a:avLst/>
          </a:prstGeom>
        </p:spPr>
      </p:pic>
      <p:graphicFrame>
        <p:nvGraphicFramePr>
          <p:cNvPr id="30" name="Table 2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27134360"/>
              </p:ext>
            </p:extLst>
          </p:nvPr>
        </p:nvGraphicFramePr>
        <p:xfrm>
          <a:off x="3296093" y="1615540"/>
          <a:ext cx="2360633" cy="161883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60633">
                  <a:extLst>
                    <a:ext uri="{9D8B030D-6E8A-4147-A177-3AD203B41FA5}">
                      <a16:colId xmlns:a16="http://schemas.microsoft.com/office/drawing/2014/main" val="1907297197"/>
                    </a:ext>
                  </a:extLst>
                </a:gridCol>
              </a:tblGrid>
              <a:tr h="1618834">
                <a:tc>
                  <a:txBody>
                    <a:bodyPr/>
                    <a:lstStyle/>
                    <a:p>
                      <a:endParaRPr lang="en-US" dirty="0" smtClean="0">
                        <a:solidFill>
                          <a:schemeClr val="accent1"/>
                        </a:solidFill>
                      </a:endParaRPr>
                    </a:p>
                    <a:p>
                      <a:r>
                        <a:rPr lang="en-US" dirty="0" smtClean="0">
                          <a:solidFill>
                            <a:schemeClr val="accent1"/>
                          </a:solidFill>
                        </a:rPr>
                        <a:t>Operations</a:t>
                      </a:r>
                      <a:r>
                        <a:rPr lang="en-US" baseline="0" dirty="0" smtClean="0">
                          <a:solidFill>
                            <a:schemeClr val="accent1"/>
                          </a:solidFill>
                        </a:rPr>
                        <a:t> Manager</a:t>
                      </a:r>
                    </a:p>
                    <a:p>
                      <a:r>
                        <a:rPr lang="en-US" baseline="0" dirty="0" smtClean="0">
                          <a:solidFill>
                            <a:schemeClr val="accent1"/>
                          </a:solidFill>
                        </a:rPr>
                        <a:t>RMO Unit District</a:t>
                      </a:r>
                    </a:p>
                    <a:p>
                      <a:r>
                        <a:rPr lang="en-US" baseline="0" dirty="0" smtClean="0">
                          <a:solidFill>
                            <a:schemeClr val="tx1"/>
                          </a:solidFill>
                        </a:rPr>
                        <a:t>Pauline Bennett-Tamati</a:t>
                      </a:r>
                      <a:endParaRPr lang="en-NZ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4486443"/>
                  </a:ext>
                </a:extLst>
              </a:tr>
            </a:tbl>
          </a:graphicData>
        </a:graphic>
      </p:graphicFrame>
      <p:graphicFrame>
        <p:nvGraphicFramePr>
          <p:cNvPr id="32" name="Table 3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86316456"/>
              </p:ext>
            </p:extLst>
          </p:nvPr>
        </p:nvGraphicFramePr>
        <p:xfrm>
          <a:off x="3291186" y="4956770"/>
          <a:ext cx="2365539" cy="146611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65539">
                  <a:extLst>
                    <a:ext uri="{9D8B030D-6E8A-4147-A177-3AD203B41FA5}">
                      <a16:colId xmlns:a16="http://schemas.microsoft.com/office/drawing/2014/main" val="2965579646"/>
                    </a:ext>
                  </a:extLst>
                </a:gridCol>
              </a:tblGrid>
              <a:tr h="1466119">
                <a:tc>
                  <a:txBody>
                    <a:bodyPr/>
                    <a:lstStyle/>
                    <a:p>
                      <a:endParaRPr lang="en-US" dirty="0" smtClean="0">
                        <a:solidFill>
                          <a:schemeClr val="accent1"/>
                        </a:solidFill>
                      </a:endParaRPr>
                    </a:p>
                    <a:p>
                      <a:endParaRPr lang="en-US" dirty="0" smtClean="0">
                        <a:solidFill>
                          <a:schemeClr val="accent1"/>
                        </a:solidFill>
                      </a:endParaRPr>
                    </a:p>
                    <a:p>
                      <a:r>
                        <a:rPr lang="en-US" dirty="0" smtClean="0">
                          <a:solidFill>
                            <a:schemeClr val="accent1"/>
                          </a:solidFill>
                        </a:rPr>
                        <a:t>Current</a:t>
                      </a:r>
                      <a:r>
                        <a:rPr lang="en-US" baseline="0" dirty="0" smtClean="0">
                          <a:solidFill>
                            <a:schemeClr val="accent1"/>
                          </a:solidFill>
                        </a:rPr>
                        <a:t> PGY1</a:t>
                      </a:r>
                    </a:p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Dr.</a:t>
                      </a:r>
                      <a:r>
                        <a:rPr lang="en-US" baseline="0" dirty="0" smtClean="0">
                          <a:solidFill>
                            <a:schemeClr val="tx1"/>
                          </a:solidFill>
                        </a:rPr>
                        <a:t> Riki Seo</a:t>
                      </a:r>
                      <a:endParaRPr lang="en-US" dirty="0" smtClean="0">
                        <a:solidFill>
                          <a:schemeClr val="tx1"/>
                        </a:solidFill>
                      </a:endParaRPr>
                    </a:p>
                    <a:p>
                      <a:endParaRPr lang="en-US" dirty="0" smtClean="0">
                        <a:solidFill>
                          <a:schemeClr val="accent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61460737"/>
                  </a:ext>
                </a:extLst>
              </a:tr>
            </a:tbl>
          </a:graphicData>
        </a:graphic>
      </p:graphicFrame>
      <p:graphicFrame>
        <p:nvGraphicFramePr>
          <p:cNvPr id="33" name="Table 3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5805526"/>
              </p:ext>
            </p:extLst>
          </p:nvPr>
        </p:nvGraphicFramePr>
        <p:xfrm>
          <a:off x="3291188" y="3231690"/>
          <a:ext cx="2365538" cy="1737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65538">
                  <a:extLst>
                    <a:ext uri="{9D8B030D-6E8A-4147-A177-3AD203B41FA5}">
                      <a16:colId xmlns:a16="http://schemas.microsoft.com/office/drawing/2014/main" val="1380595913"/>
                    </a:ext>
                  </a:extLst>
                </a:gridCol>
              </a:tblGrid>
              <a:tr h="1700708">
                <a:tc>
                  <a:txBody>
                    <a:bodyPr/>
                    <a:lstStyle/>
                    <a:p>
                      <a:endParaRPr lang="en-US" dirty="0" smtClean="0">
                        <a:solidFill>
                          <a:schemeClr val="bg1"/>
                        </a:solidFill>
                      </a:endParaRPr>
                    </a:p>
                    <a:p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Pre-vocational</a:t>
                      </a:r>
                      <a:r>
                        <a:rPr lang="en-US" baseline="0" dirty="0" smtClean="0">
                          <a:solidFill>
                            <a:schemeClr val="bg1"/>
                          </a:solidFill>
                        </a:rPr>
                        <a:t> Education Supervisor</a:t>
                      </a:r>
                    </a:p>
                    <a:p>
                      <a:r>
                        <a:rPr lang="en-US" sz="1800" baseline="0" dirty="0" smtClean="0">
                          <a:solidFill>
                            <a:schemeClr val="tx1"/>
                          </a:solidFill>
                        </a:rPr>
                        <a:t>Dr. Alice Stringer</a:t>
                      </a:r>
                    </a:p>
                    <a:p>
                      <a:endParaRPr lang="en-NZ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32888605"/>
                  </a:ext>
                </a:extLst>
              </a:tr>
            </a:tbl>
          </a:graphicData>
        </a:graphic>
      </p:graphicFrame>
      <p:graphicFrame>
        <p:nvGraphicFramePr>
          <p:cNvPr id="34" name="Table 3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5492442"/>
              </p:ext>
            </p:extLst>
          </p:nvPr>
        </p:nvGraphicFramePr>
        <p:xfrm>
          <a:off x="7634058" y="1615540"/>
          <a:ext cx="2300517" cy="15733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00517">
                  <a:extLst>
                    <a:ext uri="{9D8B030D-6E8A-4147-A177-3AD203B41FA5}">
                      <a16:colId xmlns:a16="http://schemas.microsoft.com/office/drawing/2014/main" val="3702628243"/>
                    </a:ext>
                  </a:extLst>
                </a:gridCol>
              </a:tblGrid>
              <a:tr h="1573390">
                <a:tc>
                  <a:txBody>
                    <a:bodyPr/>
                    <a:lstStyle/>
                    <a:p>
                      <a:endParaRPr lang="en-US" dirty="0" smtClean="0"/>
                    </a:p>
                    <a:p>
                      <a:r>
                        <a:rPr lang="en-US" dirty="0" smtClean="0"/>
                        <a:t>Clinical</a:t>
                      </a:r>
                      <a:r>
                        <a:rPr lang="en-US" baseline="0" dirty="0" smtClean="0"/>
                        <a:t> Leader</a:t>
                      </a:r>
                    </a:p>
                    <a:p>
                      <a:r>
                        <a:rPr lang="en-US" baseline="0" dirty="0" smtClean="0"/>
                        <a:t>RMO Unit</a:t>
                      </a:r>
                      <a:endParaRPr lang="en-US" dirty="0" smtClean="0"/>
                    </a:p>
                    <a:p>
                      <a:r>
                        <a:rPr lang="en-US" sz="2000" dirty="0" smtClean="0">
                          <a:solidFill>
                            <a:schemeClr val="tx1"/>
                          </a:solidFill>
                        </a:rPr>
                        <a:t>Dr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</a:rPr>
                        <a:t> Christine Mouat</a:t>
                      </a:r>
                      <a:endParaRPr lang="en-NZ" sz="2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25316689"/>
                  </a:ext>
                </a:extLst>
              </a:tr>
            </a:tbl>
          </a:graphicData>
        </a:graphic>
      </p:graphicFrame>
      <p:graphicFrame>
        <p:nvGraphicFramePr>
          <p:cNvPr id="35" name="Table 3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69783429"/>
              </p:ext>
            </p:extLst>
          </p:nvPr>
        </p:nvGraphicFramePr>
        <p:xfrm>
          <a:off x="7634057" y="4852934"/>
          <a:ext cx="2300518" cy="16772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00518">
                  <a:extLst>
                    <a:ext uri="{9D8B030D-6E8A-4147-A177-3AD203B41FA5}">
                      <a16:colId xmlns:a16="http://schemas.microsoft.com/office/drawing/2014/main" val="88116709"/>
                    </a:ext>
                  </a:extLst>
                </a:gridCol>
              </a:tblGrid>
              <a:tr h="1677225">
                <a:tc>
                  <a:txBody>
                    <a:bodyPr/>
                    <a:lstStyle/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r>
                        <a:rPr lang="en-US" dirty="0" smtClean="0"/>
                        <a:t>Current</a:t>
                      </a:r>
                      <a:r>
                        <a:rPr lang="en-US" baseline="0" dirty="0" smtClean="0"/>
                        <a:t> PGY2</a:t>
                      </a:r>
                      <a:endParaRPr lang="en-US" dirty="0" smtClean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Dr.</a:t>
                      </a:r>
                      <a:r>
                        <a:rPr lang="en-US" baseline="0" dirty="0" smtClean="0">
                          <a:solidFill>
                            <a:schemeClr val="tx1"/>
                          </a:solidFill>
                        </a:rPr>
                        <a:t> Rosie Schulz</a:t>
                      </a:r>
                      <a:endParaRPr lang="en-NZ" dirty="0" smtClean="0">
                        <a:solidFill>
                          <a:schemeClr val="tx1"/>
                        </a:solidFill>
                      </a:endParaRPr>
                    </a:p>
                    <a:p>
                      <a:endParaRPr lang="en-N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13057758"/>
                  </a:ext>
                </a:extLst>
              </a:tr>
            </a:tbl>
          </a:graphicData>
        </a:graphic>
      </p:graphicFrame>
      <p:graphicFrame>
        <p:nvGraphicFramePr>
          <p:cNvPr id="36" name="Table 3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14766258"/>
              </p:ext>
            </p:extLst>
          </p:nvPr>
        </p:nvGraphicFramePr>
        <p:xfrm>
          <a:off x="7634057" y="3188930"/>
          <a:ext cx="2300518" cy="1767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00518">
                  <a:extLst>
                    <a:ext uri="{9D8B030D-6E8A-4147-A177-3AD203B41FA5}">
                      <a16:colId xmlns:a16="http://schemas.microsoft.com/office/drawing/2014/main" val="482441929"/>
                    </a:ext>
                  </a:extLst>
                </a:gridCol>
              </a:tblGrid>
              <a:tr h="1622221">
                <a:tc>
                  <a:txBody>
                    <a:bodyPr/>
                    <a:lstStyle/>
                    <a:p>
                      <a:endParaRPr lang="en-US" dirty="0" smtClean="0">
                        <a:solidFill>
                          <a:schemeClr val="accent1"/>
                        </a:solidFill>
                      </a:endParaRPr>
                    </a:p>
                    <a:p>
                      <a:r>
                        <a:rPr lang="en-US" dirty="0" smtClean="0">
                          <a:solidFill>
                            <a:schemeClr val="accent1"/>
                          </a:solidFill>
                        </a:rPr>
                        <a:t>RMO</a:t>
                      </a:r>
                      <a:r>
                        <a:rPr lang="en-US" baseline="0" dirty="0" smtClean="0">
                          <a:solidFill>
                            <a:schemeClr val="accent1"/>
                          </a:solidFill>
                        </a:rPr>
                        <a:t> Recruitment Advisor</a:t>
                      </a:r>
                      <a:endParaRPr lang="en-US" dirty="0" smtClean="0">
                        <a:solidFill>
                          <a:schemeClr val="accent1"/>
                        </a:solidFill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>
                          <a:solidFill>
                            <a:schemeClr val="tx1"/>
                          </a:solidFill>
                        </a:rPr>
                        <a:t>Sid Kadukuntla</a:t>
                      </a:r>
                    </a:p>
                    <a:p>
                      <a:endParaRPr lang="en-US" dirty="0" smtClean="0"/>
                    </a:p>
                    <a:p>
                      <a:endParaRPr lang="en-NZ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42710813"/>
                  </a:ext>
                </a:extLst>
              </a:tr>
            </a:tbl>
          </a:graphicData>
        </a:graphic>
      </p:graphicFrame>
      <p:pic>
        <p:nvPicPr>
          <p:cNvPr id="2" name="Picture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0401" y="1656718"/>
            <a:ext cx="1542580" cy="1618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358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525" y="57150"/>
            <a:ext cx="11058525" cy="6696075"/>
          </a:xfrm>
          <a:prstGeom prst="rect">
            <a:avLst/>
          </a:prstGeom>
        </p:spPr>
      </p:pic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043236" y="3043236"/>
            <a:ext cx="6857998" cy="771525"/>
          </a:xfrm>
        </p:spPr>
      </p:pic>
      <p:sp>
        <p:nvSpPr>
          <p:cNvPr id="7" name="Rectangle 6"/>
          <p:cNvSpPr/>
          <p:nvPr/>
        </p:nvSpPr>
        <p:spPr>
          <a:xfrm>
            <a:off x="830669" y="1066798"/>
            <a:ext cx="3882647" cy="427809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r"/>
            <a:r>
              <a:rPr lang="en-US" sz="4400" b="1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Bauhaus 93" panose="04030905020B02020C02" pitchFamily="82" charset="0"/>
              </a:rPr>
              <a:t>Meet the rest of the </a:t>
            </a:r>
            <a:r>
              <a:rPr lang="en-US" sz="9600" b="1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Bauhaus 93" panose="04030905020B02020C02" pitchFamily="82" charset="0"/>
              </a:rPr>
              <a:t>RMO</a:t>
            </a:r>
            <a:r>
              <a:rPr lang="en-US" sz="4400" b="1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Bauhaus 93" panose="04030905020B02020C02" pitchFamily="82" charset="0"/>
              </a:rPr>
              <a:t> recruitment team </a:t>
            </a:r>
            <a:endParaRPr lang="en-US" sz="4400" b="1" cap="none" spc="0" dirty="0">
              <a:ln w="12700">
                <a:solidFill>
                  <a:schemeClr val="accent1"/>
                </a:solidFill>
                <a:prstDash val="solid"/>
              </a:ln>
              <a:solidFill>
                <a:schemeClr val="accent5">
                  <a:lumMod val="60000"/>
                  <a:lumOff val="40000"/>
                </a:schemeClr>
              </a:solidFill>
              <a:effectLst>
                <a:outerShdw dist="38100" dir="2640000" algn="bl" rotWithShape="0">
                  <a:schemeClr val="accent1"/>
                </a:outerShdw>
              </a:effectLst>
              <a:latin typeface="Bauhaus 93" panose="04030905020B02020C02" pitchFamily="82" charset="0"/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4391577"/>
              </p:ext>
            </p:extLst>
          </p:nvPr>
        </p:nvGraphicFramePr>
        <p:xfrm>
          <a:off x="6195105" y="1066799"/>
          <a:ext cx="2432687" cy="123792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32687">
                  <a:extLst>
                    <a:ext uri="{9D8B030D-6E8A-4147-A177-3AD203B41FA5}">
                      <a16:colId xmlns:a16="http://schemas.microsoft.com/office/drawing/2014/main" val="1923523952"/>
                    </a:ext>
                  </a:extLst>
                </a:gridCol>
              </a:tblGrid>
              <a:tr h="1237921">
                <a:tc>
                  <a:txBody>
                    <a:bodyPr/>
                    <a:lstStyle/>
                    <a:p>
                      <a:endParaRPr lang="en-US" dirty="0" smtClean="0"/>
                    </a:p>
                    <a:p>
                      <a:r>
                        <a:rPr lang="en-US" dirty="0" smtClean="0">
                          <a:solidFill>
                            <a:srgbClr val="92D050"/>
                          </a:solidFill>
                        </a:rPr>
                        <a:t>RMO</a:t>
                      </a:r>
                      <a:r>
                        <a:rPr lang="en-US" baseline="0" dirty="0" smtClean="0">
                          <a:solidFill>
                            <a:srgbClr val="92D050"/>
                          </a:solidFill>
                        </a:rPr>
                        <a:t> Recruitment</a:t>
                      </a:r>
                    </a:p>
                    <a:p>
                      <a:r>
                        <a:rPr lang="en-US" baseline="0" dirty="0" smtClean="0">
                          <a:solidFill>
                            <a:srgbClr val="92D050"/>
                          </a:solidFill>
                        </a:rPr>
                        <a:t>Advisor</a:t>
                      </a:r>
                    </a:p>
                    <a:p>
                      <a:r>
                        <a:rPr lang="en-US" baseline="0" dirty="0" smtClean="0">
                          <a:solidFill>
                            <a:schemeClr val="tx1"/>
                          </a:solidFill>
                        </a:rPr>
                        <a:t>Bernard Frey</a:t>
                      </a:r>
                      <a:endParaRPr lang="en-NZ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6690414"/>
                  </a:ext>
                </a:extLst>
              </a:tr>
            </a:tbl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69395465"/>
              </p:ext>
            </p:extLst>
          </p:nvPr>
        </p:nvGraphicFramePr>
        <p:xfrm>
          <a:off x="6195105" y="2591483"/>
          <a:ext cx="2432687" cy="109936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32687">
                  <a:extLst>
                    <a:ext uri="{9D8B030D-6E8A-4147-A177-3AD203B41FA5}">
                      <a16:colId xmlns:a16="http://schemas.microsoft.com/office/drawing/2014/main" val="3554094798"/>
                    </a:ext>
                  </a:extLst>
                </a:gridCol>
              </a:tblGrid>
              <a:tr h="1099368">
                <a:tc>
                  <a:txBody>
                    <a:bodyPr/>
                    <a:lstStyle/>
                    <a:p>
                      <a:endParaRPr lang="en-US" sz="2000" dirty="0" smtClean="0"/>
                    </a:p>
                    <a:p>
                      <a:r>
                        <a:rPr lang="en-US" sz="2000" dirty="0" smtClean="0"/>
                        <a:t>RMO Recruitment</a:t>
                      </a:r>
                    </a:p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Nia</a:t>
                      </a:r>
                      <a:r>
                        <a:rPr lang="en-US" baseline="0" dirty="0" smtClean="0">
                          <a:solidFill>
                            <a:schemeClr val="tx1"/>
                          </a:solidFill>
                        </a:rPr>
                        <a:t> Bartley</a:t>
                      </a:r>
                      <a:endParaRPr lang="en-NZ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1167711"/>
                  </a:ext>
                </a:extLst>
              </a:tr>
            </a:tbl>
          </a:graphicData>
        </a:graphic>
      </p:graphicFrame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73565851"/>
              </p:ext>
            </p:extLst>
          </p:nvPr>
        </p:nvGraphicFramePr>
        <p:xfrm>
          <a:off x="6195105" y="3977614"/>
          <a:ext cx="2432689" cy="1188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32689">
                  <a:extLst>
                    <a:ext uri="{9D8B030D-6E8A-4147-A177-3AD203B41FA5}">
                      <a16:colId xmlns:a16="http://schemas.microsoft.com/office/drawing/2014/main" val="974697790"/>
                    </a:ext>
                  </a:extLst>
                </a:gridCol>
              </a:tblGrid>
              <a:tr h="1168720">
                <a:tc>
                  <a:txBody>
                    <a:bodyPr/>
                    <a:lstStyle/>
                    <a:p>
                      <a:endParaRPr lang="en-US" dirty="0" smtClean="0"/>
                    </a:p>
                    <a:p>
                      <a:r>
                        <a:rPr lang="en-US" dirty="0" smtClean="0">
                          <a:solidFill>
                            <a:schemeClr val="accent1"/>
                          </a:solidFill>
                        </a:rPr>
                        <a:t>RMO Candidate</a:t>
                      </a:r>
                      <a:r>
                        <a:rPr lang="en-US" baseline="0" dirty="0" smtClean="0">
                          <a:solidFill>
                            <a:schemeClr val="accent1"/>
                          </a:solidFill>
                        </a:rPr>
                        <a:t> Care Co-ordinator </a:t>
                      </a:r>
                    </a:p>
                    <a:p>
                      <a:r>
                        <a:rPr lang="en-US" baseline="0" dirty="0" smtClean="0">
                          <a:solidFill>
                            <a:schemeClr val="tx1"/>
                          </a:solidFill>
                        </a:rPr>
                        <a:t>Sumit Tiwari</a:t>
                      </a:r>
                      <a:endParaRPr lang="en-NZ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9303806"/>
                  </a:ext>
                </a:extLst>
              </a:tr>
            </a:tbl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6982" y="3997614"/>
            <a:ext cx="969687" cy="116871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2052" y="2572233"/>
            <a:ext cx="822919" cy="122872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-1203" r="-48191" b="-46987"/>
          <a:stretch/>
        </p:blipFill>
        <p:spPr>
          <a:xfrm>
            <a:off x="4772459" y="1066798"/>
            <a:ext cx="1762221" cy="1819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4154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07558" y="409575"/>
            <a:ext cx="3893365" cy="1081579"/>
          </a:xfrm>
        </p:spPr>
        <p:txBody>
          <a:bodyPr>
            <a:noAutofit/>
          </a:bodyPr>
          <a:lstStyle/>
          <a:p>
            <a:pPr algn="ctr"/>
            <a:r>
              <a:rPr lang="en-NZ" sz="1800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Bauhaus 93" panose="04030905020B02020C02" pitchFamily="82" charset="0"/>
              </a:rPr>
              <a:t>WELLINGTON REGION Te whanganui-a-</a:t>
            </a:r>
            <a:r>
              <a:rPr lang="en-NZ" sz="1800" dirty="0">
                <a:solidFill>
                  <a:schemeClr val="accent5">
                    <a:lumMod val="60000"/>
                    <a:lumOff val="40000"/>
                  </a:schemeClr>
                </a:solidFill>
                <a:latin typeface="Bauhaus 93" panose="04030905020B02020C02" pitchFamily="82" charset="0"/>
              </a:rPr>
              <a:t>T</a:t>
            </a:r>
            <a:r>
              <a:rPr lang="en-NZ" sz="1800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Bauhaus 93" panose="04030905020B02020C02" pitchFamily="82" charset="0"/>
              </a:rPr>
              <a:t>ara</a:t>
            </a:r>
            <a:r>
              <a:rPr lang="en-NZ" sz="2800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Bauhaus 93" panose="04030905020B02020C02" pitchFamily="82" charset="0"/>
              </a:rPr>
              <a:t/>
            </a:r>
            <a:br>
              <a:rPr lang="en-NZ" sz="2800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Bauhaus 93" panose="04030905020B02020C02" pitchFamily="82" charset="0"/>
              </a:rPr>
            </a:br>
            <a:r>
              <a:rPr lang="en-NZ" sz="2800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Lucida Calligraphy" panose="03010101010101010101" pitchFamily="66" charset="0"/>
              </a:rPr>
              <a:t>‘Fast Facts’</a:t>
            </a:r>
            <a:endParaRPr lang="en-NZ" sz="2800" dirty="0">
              <a:solidFill>
                <a:schemeClr val="accent5">
                  <a:lumMod val="60000"/>
                  <a:lumOff val="40000"/>
                </a:schemeClr>
              </a:solidFill>
              <a:latin typeface="Lucida Calligraphy" panose="03010101010101010101" pitchFamily="66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507558" y="2220413"/>
            <a:ext cx="3711339" cy="4408987"/>
          </a:xfrm>
        </p:spPr>
        <p:txBody>
          <a:bodyPr>
            <a:normAutofit/>
          </a:bodyPr>
          <a:lstStyle/>
          <a:p>
            <a:r>
              <a:rPr lang="en-NZ" sz="1200" b="1" dirty="0" smtClean="0"/>
              <a:t>Multiple cafes &amp; restaurants</a:t>
            </a:r>
          </a:p>
          <a:p>
            <a:r>
              <a:rPr lang="en-NZ" sz="1200" b="1" dirty="0" smtClean="0"/>
              <a:t>More coffee shops per capita than New York!</a:t>
            </a:r>
          </a:p>
          <a:p>
            <a:r>
              <a:rPr lang="en-NZ" sz="1200" b="1" dirty="0" smtClean="0"/>
              <a:t>Walking trails close to the city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NZ" sz="1200" b="1" dirty="0" smtClean="0"/>
              <a:t>Zealandia</a:t>
            </a:r>
          </a:p>
          <a:p>
            <a:r>
              <a:rPr lang="en-NZ" sz="1200" b="1" dirty="0" smtClean="0"/>
              <a:t>Art &amp; Culture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NZ" sz="1200" b="1" dirty="0" smtClean="0"/>
              <a:t>Museum of NZ Te Papa Tongareva (Te Papa)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NZ" sz="1200" b="1" dirty="0" smtClean="0"/>
              <a:t>WOW (World of wearable Arts)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NZ" sz="1200" b="1" dirty="0" smtClean="0"/>
              <a:t>Home of NZSO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NZ" sz="1200" b="1" dirty="0" smtClean="0"/>
              <a:t>Live theatre/comedy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NZ" sz="1200" b="1" dirty="0" smtClean="0"/>
              <a:t>WETA workshop</a:t>
            </a:r>
          </a:p>
          <a:p>
            <a:r>
              <a:rPr lang="en-NZ" sz="1200" b="1" dirty="0" smtClean="0"/>
              <a:t>Festivals</a:t>
            </a:r>
          </a:p>
          <a:p>
            <a:r>
              <a:rPr lang="en-NZ" sz="1200" b="1" dirty="0" smtClean="0"/>
              <a:t>Surfing</a:t>
            </a:r>
          </a:p>
          <a:p>
            <a:endParaRPr lang="en-NZ" sz="1200" dirty="0" smtClean="0"/>
          </a:p>
          <a:p>
            <a:endParaRPr lang="en-NZ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3730" y="4936904"/>
            <a:ext cx="3160429" cy="194280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8990" y="5987306"/>
            <a:ext cx="1538200" cy="87069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4146" y="464546"/>
            <a:ext cx="2127505" cy="137786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2310" y="474972"/>
            <a:ext cx="1048408" cy="110479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3397"/>
            <a:ext cx="12506325" cy="499648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9155" y="5545478"/>
            <a:ext cx="1431535" cy="133423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7190" y="5545478"/>
            <a:ext cx="961965" cy="131252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6396" y="2581459"/>
            <a:ext cx="774615" cy="112342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2143" y="1555259"/>
            <a:ext cx="767444" cy="102619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1013" y="2894200"/>
            <a:ext cx="1412875" cy="204270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5" y="470381"/>
            <a:ext cx="2135538" cy="553733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4789" y="470381"/>
            <a:ext cx="958552" cy="450942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26" t="26605"/>
          <a:stretch/>
        </p:blipFill>
        <p:spPr>
          <a:xfrm>
            <a:off x="8029177" y="4922646"/>
            <a:ext cx="1657778" cy="611528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0718" y="471688"/>
            <a:ext cx="790294" cy="1088277"/>
          </a:xfrm>
          <a:prstGeom prst="rect">
            <a:avLst/>
          </a:prstGeom>
        </p:spPr>
      </p:pic>
      <p:pic>
        <p:nvPicPr>
          <p:cNvPr id="31" name="Content Placeholder 30"/>
          <p:cNvPicPr>
            <a:picLocks noGrp="1" noChangeAspect="1"/>
          </p:cNvPicPr>
          <p:nvPr>
            <p:ph idx="1"/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4905" y="5545478"/>
            <a:ext cx="2082439" cy="1312522"/>
          </a:xfr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305" y="2609677"/>
            <a:ext cx="5235868" cy="966352"/>
          </a:xfrm>
          <a:prstGeom prst="rect">
            <a:avLst/>
          </a:prstGeom>
        </p:spPr>
      </p:pic>
      <p:sp>
        <p:nvSpPr>
          <p:cNvPr id="32" name="Rectangle 31"/>
          <p:cNvSpPr/>
          <p:nvPr/>
        </p:nvSpPr>
        <p:spPr>
          <a:xfrm>
            <a:off x="3371849" y="1336993"/>
            <a:ext cx="506060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NZ" sz="7200" dirty="0">
                <a:solidFill>
                  <a:schemeClr val="accent1">
                    <a:lumMod val="60000"/>
                    <a:lumOff val="40000"/>
                  </a:schemeClr>
                </a:solidFill>
                <a:latin typeface="Bauhaus 93" panose="04030905020B02020C02" pitchFamily="82" charset="0"/>
              </a:rPr>
              <a:t>Wellington</a:t>
            </a:r>
            <a:endParaRPr lang="en-NZ" sz="7200" dirty="0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26" t="-752" r="-764" b="26061"/>
          <a:stretch/>
        </p:blipFill>
        <p:spPr>
          <a:xfrm rot="5400000">
            <a:off x="9998490" y="1694029"/>
            <a:ext cx="1134334" cy="140928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710787"/>
            <a:ext cx="3113440" cy="115252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9177" y="3684980"/>
            <a:ext cx="1831834" cy="123766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2" t="46449" r="63826" b="21022"/>
          <a:stretch/>
        </p:blipFill>
        <p:spPr>
          <a:xfrm>
            <a:off x="8025591" y="2584412"/>
            <a:ext cx="1060803" cy="112047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95" t="16335" r="16099" b="5256"/>
          <a:stretch/>
        </p:blipFill>
        <p:spPr>
          <a:xfrm>
            <a:off x="8029177" y="1559965"/>
            <a:ext cx="1057217" cy="1041818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0304" y="4513824"/>
            <a:ext cx="1652006" cy="1041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867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7340" y="2164466"/>
            <a:ext cx="8778240" cy="1584574"/>
          </a:xfrm>
        </p:spPr>
        <p:txBody>
          <a:bodyPr>
            <a:noAutofit/>
          </a:bodyPr>
          <a:lstStyle/>
          <a:p>
            <a:pPr algn="ctr"/>
            <a:r>
              <a:rPr lang="en-US" sz="9600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uhaus 93" panose="04030905020B02020C02" pitchFamily="82" charset="0"/>
              </a:rPr>
              <a:t>Hutt Valley</a:t>
            </a:r>
            <a:endParaRPr lang="en-NZ" sz="9600" dirty="0">
              <a:solidFill>
                <a:schemeClr val="accent1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uhaus 93" panose="04030905020B02020C02" pitchFamily="82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sz="half" idx="1"/>
          </p:nvPr>
        </p:nvSpPr>
        <p:spPr>
          <a:xfrm>
            <a:off x="2257063" y="3749040"/>
            <a:ext cx="6030410" cy="2766060"/>
          </a:xfrm>
        </p:spPr>
        <p:txBody>
          <a:bodyPr>
            <a:normAutofit/>
          </a:bodyPr>
          <a:lstStyle/>
          <a:p>
            <a:pPr marL="742813" lvl="1" indent="-285750">
              <a:buFont typeface="Arial" panose="020B0604020202020204" pitchFamily="34" charset="0"/>
              <a:buChar char="•"/>
            </a:pPr>
            <a:r>
              <a:rPr lang="en-NZ" sz="1400" b="1" dirty="0"/>
              <a:t>Lower Hutt &amp; Upper Hutt</a:t>
            </a:r>
          </a:p>
          <a:p>
            <a:pPr marL="742813" lvl="1" indent="-285750">
              <a:buFont typeface="Arial" panose="020B0604020202020204" pitchFamily="34" charset="0"/>
              <a:buChar char="•"/>
            </a:pPr>
            <a:r>
              <a:rPr lang="en-NZ" sz="1400" b="1" dirty="0"/>
              <a:t>Petone – restaurant heart of the valley</a:t>
            </a:r>
          </a:p>
          <a:p>
            <a:pPr marL="742813" lvl="1" indent="-285750">
              <a:buFont typeface="Arial" panose="020B0604020202020204" pitchFamily="34" charset="0"/>
              <a:buChar char="•"/>
            </a:pPr>
            <a:r>
              <a:rPr lang="en-NZ" sz="1400" b="1" dirty="0"/>
              <a:t>Beaches, seaside communities</a:t>
            </a:r>
          </a:p>
          <a:p>
            <a:endParaRPr lang="en-NZ" sz="1400" b="1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0491" y="3749040"/>
            <a:ext cx="7073722" cy="4369699"/>
          </a:xfrm>
        </p:spPr>
        <p:txBody>
          <a:bodyPr>
            <a:normAutofit/>
          </a:bodyPr>
          <a:lstStyle/>
          <a:p>
            <a:pPr marL="742813" lvl="1">
              <a:buFont typeface="Arial" panose="020B0604020202020204" pitchFamily="34" charset="0"/>
              <a:buChar char="•"/>
            </a:pPr>
            <a:r>
              <a:rPr lang="en-NZ" sz="1400" b="1" dirty="0"/>
              <a:t>Art Museums, live theatre.</a:t>
            </a:r>
          </a:p>
          <a:p>
            <a:pPr marL="742813" lvl="1">
              <a:buFont typeface="Arial" panose="020B0604020202020204" pitchFamily="34" charset="0"/>
              <a:buChar char="•"/>
            </a:pPr>
            <a:r>
              <a:rPr lang="en-NZ" sz="1400" b="1" dirty="0"/>
              <a:t>20 minutes from central Wellington.</a:t>
            </a:r>
          </a:p>
          <a:p>
            <a:pPr marL="742813" lvl="1">
              <a:buFont typeface="Arial" panose="020B0604020202020204" pitchFamily="34" charset="0"/>
              <a:buChar char="•"/>
            </a:pPr>
            <a:r>
              <a:rPr lang="en-NZ" sz="1400" b="1" dirty="0"/>
              <a:t>Great shopping!</a:t>
            </a:r>
          </a:p>
          <a:p>
            <a:endParaRPr lang="en-NZ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597438" y="4210002"/>
            <a:ext cx="2377441" cy="223275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55905" y="3519171"/>
            <a:ext cx="4177665" cy="181419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6622" y="5177788"/>
            <a:ext cx="2354578" cy="133731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780" y="377190"/>
            <a:ext cx="2232758" cy="376047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0026" y="5177790"/>
            <a:ext cx="2129154" cy="133731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9183" y="5177788"/>
            <a:ext cx="2337435" cy="133731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1652" y="377190"/>
            <a:ext cx="2039548" cy="146304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2070" y="377190"/>
            <a:ext cx="2361002" cy="14859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3018837" y="3009843"/>
            <a:ext cx="6858001" cy="83831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68417" y="434601"/>
            <a:ext cx="1874520" cy="175969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0025" y="378001"/>
            <a:ext cx="2304473" cy="148509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 rot="10800000" flipV="1">
            <a:off x="2836531" y="1881240"/>
            <a:ext cx="6696088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NZ" dirty="0">
                <a:solidFill>
                  <a:schemeClr val="accent5">
                    <a:lumMod val="60000"/>
                    <a:lumOff val="40000"/>
                  </a:schemeClr>
                </a:solidFill>
                <a:latin typeface="Bauhaus 93" panose="04030905020B02020C02" pitchFamily="82" charset="0"/>
              </a:rPr>
              <a:t>WELLINGTON </a:t>
            </a:r>
            <a:r>
              <a:rPr lang="en-NZ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Bauhaus 93" panose="04030905020B02020C02" pitchFamily="82" charset="0"/>
              </a:rPr>
              <a:t>REGION Te </a:t>
            </a:r>
            <a:r>
              <a:rPr lang="en-NZ" dirty="0">
                <a:solidFill>
                  <a:schemeClr val="accent5">
                    <a:lumMod val="60000"/>
                    <a:lumOff val="40000"/>
                  </a:schemeClr>
                </a:solidFill>
                <a:latin typeface="Bauhaus 93" panose="04030905020B02020C02" pitchFamily="82" charset="0"/>
              </a:rPr>
              <a:t>whanganui-a-Tara</a:t>
            </a:r>
            <a:r>
              <a:rPr lang="en-NZ" sz="2800" dirty="0">
                <a:solidFill>
                  <a:schemeClr val="accent5">
                    <a:lumMod val="60000"/>
                    <a:lumOff val="40000"/>
                  </a:schemeClr>
                </a:solidFill>
                <a:latin typeface="Bauhaus 93" panose="04030905020B02020C02" pitchFamily="82" charset="0"/>
              </a:rPr>
              <a:t/>
            </a:r>
            <a:br>
              <a:rPr lang="en-NZ" sz="2800" dirty="0">
                <a:solidFill>
                  <a:schemeClr val="accent5">
                    <a:lumMod val="60000"/>
                    <a:lumOff val="40000"/>
                  </a:schemeClr>
                </a:solidFill>
                <a:latin typeface="Bauhaus 93" panose="04030905020B02020C02" pitchFamily="82" charset="0"/>
              </a:rPr>
            </a:br>
            <a:r>
              <a:rPr lang="en-NZ" sz="2800" dirty="0">
                <a:solidFill>
                  <a:schemeClr val="accent5">
                    <a:lumMod val="60000"/>
                    <a:lumOff val="40000"/>
                  </a:schemeClr>
                </a:solidFill>
                <a:latin typeface="Lucida Calligraphy" panose="03010101010101010101" pitchFamily="66" charset="0"/>
              </a:rPr>
              <a:t>‘Fast Facts’</a:t>
            </a: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3998485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54546" y="2812648"/>
            <a:ext cx="6403780" cy="1215342"/>
          </a:xfrm>
        </p:spPr>
        <p:txBody>
          <a:bodyPr>
            <a:noAutofit/>
          </a:bodyPr>
          <a:lstStyle/>
          <a:p>
            <a:r>
              <a:rPr lang="en-NZ" sz="9600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uhaus 93" panose="04030905020B02020C02" pitchFamily="82" charset="0"/>
              </a:rPr>
              <a:t>Wairarapa</a:t>
            </a:r>
            <a:endParaRPr lang="en-NZ" sz="9600" dirty="0">
              <a:solidFill>
                <a:schemeClr val="accent1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uhaus 93" panose="04030905020B02020C02" pitchFamily="82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33725" y="3752850"/>
            <a:ext cx="6153150" cy="1212689"/>
          </a:xfrm>
        </p:spPr>
        <p:txBody>
          <a:bodyPr numCol="2"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NZ" dirty="0" smtClean="0"/>
              <a:t>Heart of the wine region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NZ" dirty="0" smtClean="0"/>
              <a:t>Vineyard cafes &amp; Olive groves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NZ" dirty="0" smtClean="0"/>
              <a:t>Cycling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NZ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NZ" dirty="0" smtClean="0"/>
              <a:t>Small towns full of character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NZ" dirty="0" smtClean="0"/>
              <a:t>Dark sky region – best star constellations can be seen here</a:t>
            </a:r>
            <a:endParaRPr lang="en-NZ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9180" y="328613"/>
            <a:ext cx="3617252" cy="156329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019429" y="3019426"/>
            <a:ext cx="6858001" cy="81915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395" y="5117306"/>
            <a:ext cx="2597526" cy="154209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5360" y="340209"/>
            <a:ext cx="3478599" cy="152265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7568" y="5106114"/>
            <a:ext cx="2457450" cy="156448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123" y="1971675"/>
            <a:ext cx="1591447" cy="178117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403" y="1971675"/>
            <a:ext cx="2015556" cy="468773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549" y="4497229"/>
            <a:ext cx="1583021" cy="216217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122" y="340210"/>
            <a:ext cx="3619129" cy="155853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6802" y="5117306"/>
            <a:ext cx="1904563" cy="154209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122" y="3486151"/>
            <a:ext cx="1614069" cy="163115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047999" y="2050507"/>
            <a:ext cx="6238875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NZ" dirty="0">
                <a:solidFill>
                  <a:schemeClr val="accent5">
                    <a:lumMod val="60000"/>
                    <a:lumOff val="40000"/>
                  </a:schemeClr>
                </a:solidFill>
                <a:latin typeface="Bauhaus 93" panose="04030905020B02020C02" pitchFamily="82" charset="0"/>
              </a:rPr>
              <a:t>WELLINGTON REGION Te whanganui-a-Tara</a:t>
            </a:r>
            <a:r>
              <a:rPr lang="en-NZ" sz="2800" dirty="0">
                <a:solidFill>
                  <a:schemeClr val="accent5">
                    <a:lumMod val="60000"/>
                    <a:lumOff val="40000"/>
                  </a:schemeClr>
                </a:solidFill>
                <a:latin typeface="Bauhaus 93" panose="04030905020B02020C02" pitchFamily="82" charset="0"/>
              </a:rPr>
              <a:t/>
            </a:r>
            <a:br>
              <a:rPr lang="en-NZ" sz="2800" dirty="0">
                <a:solidFill>
                  <a:schemeClr val="accent5">
                    <a:lumMod val="60000"/>
                    <a:lumOff val="40000"/>
                  </a:schemeClr>
                </a:solidFill>
                <a:latin typeface="Bauhaus 93" panose="04030905020B02020C02" pitchFamily="82" charset="0"/>
              </a:rPr>
            </a:br>
            <a:r>
              <a:rPr lang="en-NZ" sz="2800" dirty="0">
                <a:solidFill>
                  <a:schemeClr val="accent5">
                    <a:lumMod val="60000"/>
                    <a:lumOff val="40000"/>
                  </a:schemeClr>
                </a:solidFill>
                <a:latin typeface="Lucida Calligraphy" panose="03010101010101010101" pitchFamily="66" charset="0"/>
              </a:rPr>
              <a:t>‘Fast Facts</a:t>
            </a: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1004466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3" y="-197869"/>
            <a:ext cx="6399741" cy="1500889"/>
          </a:xfrm>
        </p:spPr>
        <p:txBody>
          <a:bodyPr>
            <a:noAutofit/>
          </a:bodyPr>
          <a:lstStyle/>
          <a:p>
            <a:r>
              <a:rPr lang="en-NZ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uhaus 93" panose="04030905020B02020C02" pitchFamily="82" charset="0"/>
              </a:rPr>
              <a:t>Why</a:t>
            </a:r>
            <a:r>
              <a:rPr lang="en-NZ" sz="4400" dirty="0" smtClean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uhaus 93" panose="04030905020B02020C02" pitchFamily="82" charset="0"/>
              </a:rPr>
              <a:t> work in  </a:t>
            </a:r>
            <a:r>
              <a:rPr lang="en-NZ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uhaus 93" panose="04030905020B02020C02" pitchFamily="82" charset="0"/>
              </a:rPr>
              <a:t>Wellington?</a:t>
            </a:r>
            <a:endParaRPr lang="en-NZ" sz="4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uhaus 93" panose="04030905020B02020C02" pitchFamily="82" charset="0"/>
            </a:endParaRPr>
          </a:p>
        </p:txBody>
      </p:sp>
      <p:pic>
        <p:nvPicPr>
          <p:cNvPr id="24" name="Content Placeholder 2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9853" y="2436524"/>
            <a:ext cx="2535382" cy="1683327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8374" y="1303020"/>
            <a:ext cx="3853345" cy="3830955"/>
          </a:xfrm>
        </p:spPr>
        <p:txBody>
          <a:bodyPr>
            <a:normAutofit fontScale="92500" lnSpcReduction="20000"/>
          </a:bodyPr>
          <a:lstStyle/>
          <a:p>
            <a:r>
              <a:rPr lang="en-NZ" b="1" dirty="0" smtClean="0"/>
              <a:t>Opportunity to work in five different busy hospitals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NZ" b="1" dirty="0" smtClean="0"/>
              <a:t>Tertiary services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NZ" b="1" dirty="0" smtClean="0"/>
              <a:t>Secondary services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NZ" b="1" dirty="0" smtClean="0"/>
              <a:t>Community/rural services</a:t>
            </a:r>
          </a:p>
          <a:p>
            <a:r>
              <a:rPr lang="en-NZ" b="1" dirty="0" smtClean="0"/>
              <a:t>Robust medical supervision</a:t>
            </a:r>
          </a:p>
          <a:p>
            <a:r>
              <a:rPr lang="en-NZ" b="1" dirty="0" smtClean="0"/>
              <a:t>Simulation Suite</a:t>
            </a:r>
          </a:p>
          <a:p>
            <a:r>
              <a:rPr lang="en-NZ" b="1" dirty="0" smtClean="0"/>
              <a:t>Well structured and planned post-graduate training for PGY1 House Officers. </a:t>
            </a:r>
          </a:p>
          <a:p>
            <a:r>
              <a:rPr lang="en-NZ" b="1" dirty="0" smtClean="0"/>
              <a:t>Ability to complete your entire training in the region. Close association with the Otago School of Medicine campus (next to Wellington Hospital) with access to library and research supports)</a:t>
            </a:r>
          </a:p>
          <a:p>
            <a:r>
              <a:rPr lang="en-NZ" b="1" dirty="0" smtClean="0"/>
              <a:t>Electronic tools to improve workflow and communication MedApp.</a:t>
            </a:r>
          </a:p>
          <a:p>
            <a:endParaRPr lang="en-NZ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NZ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NZ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5482" y="105417"/>
            <a:ext cx="3123846" cy="15430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7977" y="2839454"/>
            <a:ext cx="3181351" cy="216772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5482" y="1648465"/>
            <a:ext cx="3123846" cy="161893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4010" y="5011668"/>
            <a:ext cx="3282318" cy="184633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5310" y="4842822"/>
            <a:ext cx="3678700" cy="2007857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7982" y="1339838"/>
            <a:ext cx="4108843" cy="3686175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259503" y="4974872"/>
            <a:ext cx="1857474" cy="189414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7981" y="100926"/>
            <a:ext cx="3534449" cy="142770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6172" y="1501546"/>
            <a:ext cx="1932515" cy="173978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477981" y="3267393"/>
            <a:ext cx="2561986" cy="174427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34449" y="5011669"/>
            <a:ext cx="2806721" cy="183901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173985" y="3176286"/>
            <a:ext cx="6882704" cy="53013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51" b="25818"/>
          <a:stretch/>
        </p:blipFill>
        <p:spPr>
          <a:xfrm>
            <a:off x="7017544" y="5007178"/>
            <a:ext cx="1888294" cy="1832887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3256" y="6483"/>
            <a:ext cx="1932516" cy="161893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16" t="4377" r="18167" b="44654"/>
          <a:stretch/>
        </p:blipFill>
        <p:spPr>
          <a:xfrm>
            <a:off x="7033256" y="3210723"/>
            <a:ext cx="1945431" cy="1800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3195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599"/>
            <a:ext cx="8596668" cy="1628775"/>
          </a:xfrm>
        </p:spPr>
        <p:txBody>
          <a:bodyPr>
            <a:noAutofit/>
          </a:bodyPr>
          <a:lstStyle/>
          <a:p>
            <a:r>
              <a:rPr lang="en-US" sz="6000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uhaus 93" panose="04030905020B02020C02" pitchFamily="82" charset="0"/>
              </a:rPr>
              <a:t>District RMO Units </a:t>
            </a:r>
            <a:r>
              <a:rPr lang="en-US" sz="6000" dirty="0" smtClean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uhaus 93" panose="04030905020B02020C02" pitchFamily="82" charset="0"/>
              </a:rPr>
              <a:t/>
            </a:r>
            <a:br>
              <a:rPr lang="en-US" sz="6000" dirty="0" smtClean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uhaus 93" panose="04030905020B02020C02" pitchFamily="82" charset="0"/>
              </a:rPr>
            </a:br>
            <a:r>
              <a:rPr lang="en-US" sz="6000" dirty="0" smtClean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uhaus 93" panose="04030905020B02020C02" pitchFamily="82" charset="0"/>
              </a:rPr>
              <a:t>– What we offer</a:t>
            </a:r>
            <a:endParaRPr lang="en-NZ" sz="6000" dirty="0">
              <a:solidFill>
                <a:schemeClr val="accent5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uhaus 93" panose="04030905020B02020C02" pitchFamily="8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2819400"/>
            <a:ext cx="8596668" cy="3221962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en-US" dirty="0" smtClean="0"/>
              <a:t>RMO recruitment across the region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dirty="0" smtClean="0"/>
              <a:t>We employ over 600 RMOs across the region annually 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dirty="0" smtClean="0"/>
              <a:t>Manage the ACE programme &amp; selection of PGY1 RMO Unit at each hospital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dirty="0" smtClean="0"/>
              <a:t>Rostering – House Officers &amp; Registrars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dirty="0"/>
              <a:t> </a:t>
            </a:r>
            <a:r>
              <a:rPr lang="en-US" dirty="0" smtClean="0"/>
              <a:t>    * General Medicine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dirty="0" smtClean="0"/>
              <a:t>     * General Surgery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dirty="0" smtClean="0"/>
              <a:t>Manage leave &amp; relief pools</a:t>
            </a: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NZ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131821" y="3131821"/>
            <a:ext cx="6858002" cy="59436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386511" y="890592"/>
            <a:ext cx="3181352" cy="183832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47" t="11765"/>
          <a:stretch/>
        </p:blipFill>
        <p:spPr>
          <a:xfrm>
            <a:off x="8896349" y="219075"/>
            <a:ext cx="2752726" cy="178368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167473" y="2731633"/>
            <a:ext cx="4579018" cy="312126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6917" y="4562475"/>
            <a:ext cx="4169432" cy="201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799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3573</TotalTime>
  <Words>1199</Words>
  <Application>Microsoft Office PowerPoint</Application>
  <PresentationFormat>Widescreen</PresentationFormat>
  <Paragraphs>241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7" baseType="lpstr">
      <vt:lpstr>Arial</vt:lpstr>
      <vt:lpstr>Bauhaus 93</vt:lpstr>
      <vt:lpstr>Calibri</vt:lpstr>
      <vt:lpstr>Californian FB</vt:lpstr>
      <vt:lpstr>Courier New</vt:lpstr>
      <vt:lpstr>Lucida Calligraphy</vt:lpstr>
      <vt:lpstr>Symbol</vt:lpstr>
      <vt:lpstr>Trebuchet MS</vt:lpstr>
      <vt:lpstr>Wingdings</vt:lpstr>
      <vt:lpstr>Wingdings 3</vt:lpstr>
      <vt:lpstr>Facet</vt:lpstr>
      <vt:lpstr>PowerPoint Presentation</vt:lpstr>
      <vt:lpstr>PowerPoint Presentation</vt:lpstr>
      <vt:lpstr>PowerPoint Presentation</vt:lpstr>
      <vt:lpstr>PowerPoint Presentation</vt:lpstr>
      <vt:lpstr>WELLINGTON REGION Te whanganui-a-Tara ‘Fast Facts’</vt:lpstr>
      <vt:lpstr>Hutt Valley</vt:lpstr>
      <vt:lpstr>Wairarapa</vt:lpstr>
      <vt:lpstr>Why work in  Wellington?</vt:lpstr>
      <vt:lpstr>District RMO Units  – What we offer</vt:lpstr>
      <vt:lpstr>Meet PGY1  Dr.Riki Seo  &amp; PGY2  Dr Rosie Schulz (video to follow)</vt:lpstr>
      <vt:lpstr>   </vt:lpstr>
      <vt:lpstr>Weekly Teaching</vt:lpstr>
      <vt:lpstr>How to get a job here</vt:lpstr>
      <vt:lpstr>Application process</vt:lpstr>
      <vt:lpstr>See you next year,  this could be you......</vt:lpstr>
      <vt:lpstr>Photo/Video Credits</vt:lpstr>
    </vt:vector>
  </TitlesOfParts>
  <Company>3DHB ICT Department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Nia Bartley  [CCDHB]</dc:creator>
  <cp:lastModifiedBy>Nia Bartley  [CCDHB]</cp:lastModifiedBy>
  <cp:revision>99</cp:revision>
  <cp:lastPrinted>2024-05-05T22:42:03Z</cp:lastPrinted>
  <dcterms:created xsi:type="dcterms:W3CDTF">2024-04-10T21:47:49Z</dcterms:created>
  <dcterms:modified xsi:type="dcterms:W3CDTF">2024-05-05T22:53:58Z</dcterms:modified>
</cp:coreProperties>
</file>